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66" r:id="rId2"/>
    <p:sldId id="268" r:id="rId3"/>
    <p:sldId id="267" r:id="rId4"/>
    <p:sldId id="275" r:id="rId5"/>
    <p:sldId id="269" r:id="rId6"/>
    <p:sldId id="270" r:id="rId7"/>
    <p:sldId id="271" r:id="rId8"/>
    <p:sldId id="273" r:id="rId9"/>
    <p:sldId id="274" r:id="rId10"/>
    <p:sldId id="277" r:id="rId11"/>
    <p:sldId id="276" r:id="rId12"/>
    <p:sldId id="278" r:id="rId13"/>
    <p:sldId id="279" r:id="rId14"/>
    <p:sldId id="280" r:id="rId15"/>
    <p:sldId id="281" r:id="rId16"/>
    <p:sldId id="282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8051"/>
    <p:restoredTop sz="94636"/>
  </p:normalViewPr>
  <p:slideViewPr>
    <p:cSldViewPr snapToGrid="0" snapToObjects="1">
      <p:cViewPr varScale="1">
        <p:scale>
          <a:sx n="68" d="100"/>
          <a:sy n="68" d="100"/>
        </p:scale>
        <p:origin x="248" y="12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7" d="100"/>
          <a:sy n="87" d="100"/>
        </p:scale>
        <p:origin x="3904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sv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svg"/><Relationship Id="rId1" Type="http://schemas.openxmlformats.org/officeDocument/2006/relationships/image" Target="../media/image41.png"/><Relationship Id="rId6" Type="http://schemas.openxmlformats.org/officeDocument/2006/relationships/image" Target="../media/image46.svg"/><Relationship Id="rId5" Type="http://schemas.openxmlformats.org/officeDocument/2006/relationships/image" Target="../media/image45.png"/><Relationship Id="rId4" Type="http://schemas.openxmlformats.org/officeDocument/2006/relationships/image" Target="../media/image44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sv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svg"/><Relationship Id="rId1" Type="http://schemas.openxmlformats.org/officeDocument/2006/relationships/image" Target="../media/image41.png"/><Relationship Id="rId6" Type="http://schemas.openxmlformats.org/officeDocument/2006/relationships/image" Target="../media/image46.svg"/><Relationship Id="rId5" Type="http://schemas.openxmlformats.org/officeDocument/2006/relationships/image" Target="../media/image45.png"/><Relationship Id="rId4" Type="http://schemas.openxmlformats.org/officeDocument/2006/relationships/image" Target="../media/image4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74D43B6-486A-4AC5-83CF-8A30B0902D10}" type="doc">
      <dgm:prSet loTypeId="urn:microsoft.com/office/officeart/2005/8/layout/list1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B3F28776-D228-44E4-A7C8-1EE3CF1AFB79}">
      <dgm:prSet/>
      <dgm:spPr/>
      <dgm:t>
        <a:bodyPr/>
        <a:lstStyle/>
        <a:p>
          <a:r>
            <a:rPr lang="en-US"/>
            <a:t>Ordnance Survey Opendata</a:t>
          </a:r>
        </a:p>
      </dgm:t>
    </dgm:pt>
    <dgm:pt modelId="{EFD3B6EE-A06C-46B5-843C-ADF07C65719D}" type="parTrans" cxnId="{F524C577-CAB0-4153-B2EC-23561CF9A638}">
      <dgm:prSet/>
      <dgm:spPr/>
      <dgm:t>
        <a:bodyPr/>
        <a:lstStyle/>
        <a:p>
          <a:endParaRPr lang="en-US"/>
        </a:p>
      </dgm:t>
    </dgm:pt>
    <dgm:pt modelId="{0D7313C9-8CEA-4051-A9A1-D65B0EF795B3}" type="sibTrans" cxnId="{F524C577-CAB0-4153-B2EC-23561CF9A638}">
      <dgm:prSet/>
      <dgm:spPr/>
      <dgm:t>
        <a:bodyPr/>
        <a:lstStyle/>
        <a:p>
          <a:endParaRPr lang="en-US"/>
        </a:p>
      </dgm:t>
    </dgm:pt>
    <dgm:pt modelId="{FC87D54D-5406-48CF-9322-653676457725}">
      <dgm:prSet/>
      <dgm:spPr/>
      <dgm:t>
        <a:bodyPr/>
        <a:lstStyle/>
        <a:p>
          <a:r>
            <a:rPr lang="en-US" dirty="0" err="1"/>
            <a:t>Openmap</a:t>
          </a:r>
          <a:r>
            <a:rPr lang="en-US" dirty="0"/>
            <a:t> (buildings)</a:t>
          </a:r>
        </a:p>
      </dgm:t>
    </dgm:pt>
    <dgm:pt modelId="{2B7EAE39-7598-4562-A5BB-A53229C9B276}" type="parTrans" cxnId="{CAD9ECB2-B45B-4C3E-8E7F-D873A68323B3}">
      <dgm:prSet/>
      <dgm:spPr/>
      <dgm:t>
        <a:bodyPr/>
        <a:lstStyle/>
        <a:p>
          <a:endParaRPr lang="en-US"/>
        </a:p>
      </dgm:t>
    </dgm:pt>
    <dgm:pt modelId="{C5D82090-5417-4F8D-9B9E-D13193CDECFA}" type="sibTrans" cxnId="{CAD9ECB2-B45B-4C3E-8E7F-D873A68323B3}">
      <dgm:prSet/>
      <dgm:spPr/>
      <dgm:t>
        <a:bodyPr/>
        <a:lstStyle/>
        <a:p>
          <a:endParaRPr lang="en-US"/>
        </a:p>
      </dgm:t>
    </dgm:pt>
    <dgm:pt modelId="{AD12A437-8811-4311-859D-7E8E87864281}">
      <dgm:prSet/>
      <dgm:spPr/>
      <dgm:t>
        <a:bodyPr/>
        <a:lstStyle/>
        <a:p>
          <a:r>
            <a:rPr lang="en-US"/>
            <a:t>Office of National Statistics</a:t>
          </a:r>
        </a:p>
      </dgm:t>
    </dgm:pt>
    <dgm:pt modelId="{F06B96E9-0F4F-483D-BC0E-2283119F035E}" type="parTrans" cxnId="{4EEFD203-1774-4DAB-96FD-805B78361865}">
      <dgm:prSet/>
      <dgm:spPr/>
      <dgm:t>
        <a:bodyPr/>
        <a:lstStyle/>
        <a:p>
          <a:endParaRPr lang="en-US"/>
        </a:p>
      </dgm:t>
    </dgm:pt>
    <dgm:pt modelId="{DA027051-C0F7-4850-ABEB-3936B9A5F59C}" type="sibTrans" cxnId="{4EEFD203-1774-4DAB-96FD-805B78361865}">
      <dgm:prSet/>
      <dgm:spPr/>
      <dgm:t>
        <a:bodyPr/>
        <a:lstStyle/>
        <a:p>
          <a:endParaRPr lang="en-US"/>
        </a:p>
      </dgm:t>
    </dgm:pt>
    <dgm:pt modelId="{49340503-5C7A-4F5D-A835-CF0EC282A580}">
      <dgm:prSet/>
      <dgm:spPr/>
      <dgm:t>
        <a:bodyPr/>
        <a:lstStyle/>
        <a:p>
          <a:r>
            <a:rPr lang="en-US"/>
            <a:t>Postcode level census counts</a:t>
          </a:r>
        </a:p>
      </dgm:t>
    </dgm:pt>
    <dgm:pt modelId="{3A04A913-0BD6-42BC-80B4-E3C1E7BB2B0C}" type="parTrans" cxnId="{777BC45B-6590-404E-958C-EFA9F227368F}">
      <dgm:prSet/>
      <dgm:spPr/>
      <dgm:t>
        <a:bodyPr/>
        <a:lstStyle/>
        <a:p>
          <a:endParaRPr lang="en-US"/>
        </a:p>
      </dgm:t>
    </dgm:pt>
    <dgm:pt modelId="{348C1779-8FD3-464B-997D-FA3C7FA888BA}" type="sibTrans" cxnId="{777BC45B-6590-404E-958C-EFA9F227368F}">
      <dgm:prSet/>
      <dgm:spPr/>
      <dgm:t>
        <a:bodyPr/>
        <a:lstStyle/>
        <a:p>
          <a:endParaRPr lang="en-US"/>
        </a:p>
      </dgm:t>
    </dgm:pt>
    <dgm:pt modelId="{C4A33B8A-F29B-42FA-8211-31D258F79261}">
      <dgm:prSet/>
      <dgm:spPr/>
      <dgm:t>
        <a:bodyPr/>
        <a:lstStyle/>
        <a:p>
          <a:r>
            <a:rPr lang="en-US"/>
            <a:t>Postcode Directory</a:t>
          </a:r>
        </a:p>
      </dgm:t>
    </dgm:pt>
    <dgm:pt modelId="{B7F2F07B-731E-4A39-97B6-46DA884894E1}" type="parTrans" cxnId="{B1ACC45B-0B50-433E-86AD-74C6AE22968E}">
      <dgm:prSet/>
      <dgm:spPr/>
      <dgm:t>
        <a:bodyPr/>
        <a:lstStyle/>
        <a:p>
          <a:endParaRPr lang="en-US"/>
        </a:p>
      </dgm:t>
    </dgm:pt>
    <dgm:pt modelId="{D11A9EB8-7BC3-4EB3-A097-EA4B6EA940B7}" type="sibTrans" cxnId="{B1ACC45B-0B50-433E-86AD-74C6AE22968E}">
      <dgm:prSet/>
      <dgm:spPr/>
      <dgm:t>
        <a:bodyPr/>
        <a:lstStyle/>
        <a:p>
          <a:endParaRPr lang="en-US"/>
        </a:p>
      </dgm:t>
    </dgm:pt>
    <dgm:pt modelId="{8280A492-60CA-4B1C-81D6-2CAFD60166F5}">
      <dgm:prSet/>
      <dgm:spPr/>
      <dgm:t>
        <a:bodyPr/>
        <a:lstStyle/>
        <a:p>
          <a:r>
            <a:rPr lang="en-US"/>
            <a:t>Local authority level projections</a:t>
          </a:r>
        </a:p>
      </dgm:t>
    </dgm:pt>
    <dgm:pt modelId="{AFAC3DDA-3EC7-4832-A2EF-3F86E57F0857}" type="parTrans" cxnId="{0E3963CB-DA42-4473-B617-391274A2CC57}">
      <dgm:prSet/>
      <dgm:spPr/>
      <dgm:t>
        <a:bodyPr/>
        <a:lstStyle/>
        <a:p>
          <a:endParaRPr lang="en-US"/>
        </a:p>
      </dgm:t>
    </dgm:pt>
    <dgm:pt modelId="{2D7EEB47-A4B1-4942-87B7-487A157C0D7F}" type="sibTrans" cxnId="{0E3963CB-DA42-4473-B617-391274A2CC57}">
      <dgm:prSet/>
      <dgm:spPr/>
      <dgm:t>
        <a:bodyPr/>
        <a:lstStyle/>
        <a:p>
          <a:endParaRPr lang="en-US"/>
        </a:p>
      </dgm:t>
    </dgm:pt>
    <dgm:pt modelId="{514D4056-36A3-D14B-8A06-AF62F768EEEE}">
      <dgm:prSet/>
      <dgm:spPr/>
      <dgm:t>
        <a:bodyPr/>
        <a:lstStyle/>
        <a:p>
          <a:r>
            <a:rPr lang="en-US" dirty="0"/>
            <a:t>Boundary Line</a:t>
          </a:r>
        </a:p>
      </dgm:t>
    </dgm:pt>
    <dgm:pt modelId="{17786E95-D3F7-9F42-AEB7-A9503298EA5A}" type="parTrans" cxnId="{5684A433-20FD-B948-BFEF-A1115FA99130}">
      <dgm:prSet/>
      <dgm:spPr/>
    </dgm:pt>
    <dgm:pt modelId="{0BE8597C-950E-0046-BA20-D80489963B24}" type="sibTrans" cxnId="{5684A433-20FD-B948-BFEF-A1115FA99130}">
      <dgm:prSet/>
      <dgm:spPr/>
    </dgm:pt>
    <dgm:pt modelId="{C38C94C4-06EA-9A4A-9E92-A0BA58A88E1C}" type="pres">
      <dgm:prSet presAssocID="{B74D43B6-486A-4AC5-83CF-8A30B0902D10}" presName="linear" presStyleCnt="0">
        <dgm:presLayoutVars>
          <dgm:dir/>
          <dgm:animLvl val="lvl"/>
          <dgm:resizeHandles val="exact"/>
        </dgm:presLayoutVars>
      </dgm:prSet>
      <dgm:spPr/>
    </dgm:pt>
    <dgm:pt modelId="{F4B32C5B-C417-B648-AA1A-FA22725540DF}" type="pres">
      <dgm:prSet presAssocID="{B3F28776-D228-44E4-A7C8-1EE3CF1AFB79}" presName="parentLin" presStyleCnt="0"/>
      <dgm:spPr/>
    </dgm:pt>
    <dgm:pt modelId="{D95E1D51-CC16-2D43-BFD8-C7F5D1CE934B}" type="pres">
      <dgm:prSet presAssocID="{B3F28776-D228-44E4-A7C8-1EE3CF1AFB79}" presName="parentLeftMargin" presStyleLbl="node1" presStyleIdx="0" presStyleCnt="2"/>
      <dgm:spPr/>
    </dgm:pt>
    <dgm:pt modelId="{2FD779E4-5C1A-6448-863B-EE296020A12B}" type="pres">
      <dgm:prSet presAssocID="{B3F28776-D228-44E4-A7C8-1EE3CF1AFB79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7871E769-282B-2340-80AA-F26F6AB361F9}" type="pres">
      <dgm:prSet presAssocID="{B3F28776-D228-44E4-A7C8-1EE3CF1AFB79}" presName="negativeSpace" presStyleCnt="0"/>
      <dgm:spPr/>
    </dgm:pt>
    <dgm:pt modelId="{24E447FE-26E2-9449-88D7-304BF236DDD0}" type="pres">
      <dgm:prSet presAssocID="{B3F28776-D228-44E4-A7C8-1EE3CF1AFB79}" presName="childText" presStyleLbl="conFgAcc1" presStyleIdx="0" presStyleCnt="2">
        <dgm:presLayoutVars>
          <dgm:bulletEnabled val="1"/>
        </dgm:presLayoutVars>
      </dgm:prSet>
      <dgm:spPr/>
    </dgm:pt>
    <dgm:pt modelId="{DE73FF97-786C-B34F-98A5-C05BD58A4398}" type="pres">
      <dgm:prSet presAssocID="{0D7313C9-8CEA-4051-A9A1-D65B0EF795B3}" presName="spaceBetweenRectangles" presStyleCnt="0"/>
      <dgm:spPr/>
    </dgm:pt>
    <dgm:pt modelId="{107EEC85-1D91-BA41-81E6-A01E616D473D}" type="pres">
      <dgm:prSet presAssocID="{AD12A437-8811-4311-859D-7E8E87864281}" presName="parentLin" presStyleCnt="0"/>
      <dgm:spPr/>
    </dgm:pt>
    <dgm:pt modelId="{F82213CA-3B1D-AA49-B1CE-E81D3C6F6A41}" type="pres">
      <dgm:prSet presAssocID="{AD12A437-8811-4311-859D-7E8E87864281}" presName="parentLeftMargin" presStyleLbl="node1" presStyleIdx="0" presStyleCnt="2"/>
      <dgm:spPr/>
    </dgm:pt>
    <dgm:pt modelId="{91FB3421-941E-4A44-852F-CE74D03EB4C0}" type="pres">
      <dgm:prSet presAssocID="{AD12A437-8811-4311-859D-7E8E87864281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B5B826A6-C66D-744A-B688-BBD9FC77666C}" type="pres">
      <dgm:prSet presAssocID="{AD12A437-8811-4311-859D-7E8E87864281}" presName="negativeSpace" presStyleCnt="0"/>
      <dgm:spPr/>
    </dgm:pt>
    <dgm:pt modelId="{D38EDDC7-5D13-5847-89D8-1ED1FA283292}" type="pres">
      <dgm:prSet presAssocID="{AD12A437-8811-4311-859D-7E8E87864281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4EEFD203-1774-4DAB-96FD-805B78361865}" srcId="{B74D43B6-486A-4AC5-83CF-8A30B0902D10}" destId="{AD12A437-8811-4311-859D-7E8E87864281}" srcOrd="1" destOrd="0" parTransId="{F06B96E9-0F4F-483D-BC0E-2283119F035E}" sibTransId="{DA027051-C0F7-4850-ABEB-3936B9A5F59C}"/>
    <dgm:cxn modelId="{435E6133-3FB5-B94D-985A-254FD37CD556}" type="presOf" srcId="{AD12A437-8811-4311-859D-7E8E87864281}" destId="{91FB3421-941E-4A44-852F-CE74D03EB4C0}" srcOrd="1" destOrd="0" presId="urn:microsoft.com/office/officeart/2005/8/layout/list1"/>
    <dgm:cxn modelId="{5684A433-20FD-B948-BFEF-A1115FA99130}" srcId="{B3F28776-D228-44E4-A7C8-1EE3CF1AFB79}" destId="{514D4056-36A3-D14B-8A06-AF62F768EEEE}" srcOrd="1" destOrd="0" parTransId="{17786E95-D3F7-9F42-AEB7-A9503298EA5A}" sibTransId="{0BE8597C-950E-0046-BA20-D80489963B24}"/>
    <dgm:cxn modelId="{777BC45B-6590-404E-958C-EFA9F227368F}" srcId="{AD12A437-8811-4311-859D-7E8E87864281}" destId="{49340503-5C7A-4F5D-A835-CF0EC282A580}" srcOrd="0" destOrd="0" parTransId="{3A04A913-0BD6-42BC-80B4-E3C1E7BB2B0C}" sibTransId="{348C1779-8FD3-464B-997D-FA3C7FA888BA}"/>
    <dgm:cxn modelId="{B1ACC45B-0B50-433E-86AD-74C6AE22968E}" srcId="{AD12A437-8811-4311-859D-7E8E87864281}" destId="{C4A33B8A-F29B-42FA-8211-31D258F79261}" srcOrd="1" destOrd="0" parTransId="{B7F2F07B-731E-4A39-97B6-46DA884894E1}" sibTransId="{D11A9EB8-7BC3-4EB3-A097-EA4B6EA940B7}"/>
    <dgm:cxn modelId="{F524C577-CAB0-4153-B2EC-23561CF9A638}" srcId="{B74D43B6-486A-4AC5-83CF-8A30B0902D10}" destId="{B3F28776-D228-44E4-A7C8-1EE3CF1AFB79}" srcOrd="0" destOrd="0" parTransId="{EFD3B6EE-A06C-46B5-843C-ADF07C65719D}" sibTransId="{0D7313C9-8CEA-4051-A9A1-D65B0EF795B3}"/>
    <dgm:cxn modelId="{C5DD3F95-A7E9-1D48-9C3B-D7A139DA8503}" type="presOf" srcId="{B3F28776-D228-44E4-A7C8-1EE3CF1AFB79}" destId="{2FD779E4-5C1A-6448-863B-EE296020A12B}" srcOrd="1" destOrd="0" presId="urn:microsoft.com/office/officeart/2005/8/layout/list1"/>
    <dgm:cxn modelId="{46E1B998-22F6-1245-A325-D236EE226400}" type="presOf" srcId="{8280A492-60CA-4B1C-81D6-2CAFD60166F5}" destId="{D38EDDC7-5D13-5847-89D8-1ED1FA283292}" srcOrd="0" destOrd="2" presId="urn:microsoft.com/office/officeart/2005/8/layout/list1"/>
    <dgm:cxn modelId="{561DB6AD-370B-1943-BB79-342201DCEDA7}" type="presOf" srcId="{AD12A437-8811-4311-859D-7E8E87864281}" destId="{F82213CA-3B1D-AA49-B1CE-E81D3C6F6A41}" srcOrd="0" destOrd="0" presId="urn:microsoft.com/office/officeart/2005/8/layout/list1"/>
    <dgm:cxn modelId="{CAD9ECB2-B45B-4C3E-8E7F-D873A68323B3}" srcId="{B3F28776-D228-44E4-A7C8-1EE3CF1AFB79}" destId="{FC87D54D-5406-48CF-9322-653676457725}" srcOrd="0" destOrd="0" parTransId="{2B7EAE39-7598-4562-A5BB-A53229C9B276}" sibTransId="{C5D82090-5417-4F8D-9B9E-D13193CDECFA}"/>
    <dgm:cxn modelId="{54DAC9C2-CD17-FF49-9027-F793ECDFD99C}" type="presOf" srcId="{49340503-5C7A-4F5D-A835-CF0EC282A580}" destId="{D38EDDC7-5D13-5847-89D8-1ED1FA283292}" srcOrd="0" destOrd="0" presId="urn:microsoft.com/office/officeart/2005/8/layout/list1"/>
    <dgm:cxn modelId="{0E3963CB-DA42-4473-B617-391274A2CC57}" srcId="{AD12A437-8811-4311-859D-7E8E87864281}" destId="{8280A492-60CA-4B1C-81D6-2CAFD60166F5}" srcOrd="2" destOrd="0" parTransId="{AFAC3DDA-3EC7-4832-A2EF-3F86E57F0857}" sibTransId="{2D7EEB47-A4B1-4942-87B7-487A157C0D7F}"/>
    <dgm:cxn modelId="{358E7CD2-D237-AB40-A99D-F3787E2B6533}" type="presOf" srcId="{C4A33B8A-F29B-42FA-8211-31D258F79261}" destId="{D38EDDC7-5D13-5847-89D8-1ED1FA283292}" srcOrd="0" destOrd="1" presId="urn:microsoft.com/office/officeart/2005/8/layout/list1"/>
    <dgm:cxn modelId="{C125C7D6-0961-8745-AA54-197811F79D11}" type="presOf" srcId="{B74D43B6-486A-4AC5-83CF-8A30B0902D10}" destId="{C38C94C4-06EA-9A4A-9E92-A0BA58A88E1C}" srcOrd="0" destOrd="0" presId="urn:microsoft.com/office/officeart/2005/8/layout/list1"/>
    <dgm:cxn modelId="{1566DEE5-0BE1-9340-A3E8-0808B4C0FAE9}" type="presOf" srcId="{FC87D54D-5406-48CF-9322-653676457725}" destId="{24E447FE-26E2-9449-88D7-304BF236DDD0}" srcOrd="0" destOrd="0" presId="urn:microsoft.com/office/officeart/2005/8/layout/list1"/>
    <dgm:cxn modelId="{118E71E7-546E-C24D-85EC-8E0C3A55AEC1}" type="presOf" srcId="{B3F28776-D228-44E4-A7C8-1EE3CF1AFB79}" destId="{D95E1D51-CC16-2D43-BFD8-C7F5D1CE934B}" srcOrd="0" destOrd="0" presId="urn:microsoft.com/office/officeart/2005/8/layout/list1"/>
    <dgm:cxn modelId="{BC66F7F6-7157-F642-9F88-047A0628F65A}" type="presOf" srcId="{514D4056-36A3-D14B-8A06-AF62F768EEEE}" destId="{24E447FE-26E2-9449-88D7-304BF236DDD0}" srcOrd="0" destOrd="1" presId="urn:microsoft.com/office/officeart/2005/8/layout/list1"/>
    <dgm:cxn modelId="{03C23F3F-19A9-0645-AAB7-C7E3525B4793}" type="presParOf" srcId="{C38C94C4-06EA-9A4A-9E92-A0BA58A88E1C}" destId="{F4B32C5B-C417-B648-AA1A-FA22725540DF}" srcOrd="0" destOrd="0" presId="urn:microsoft.com/office/officeart/2005/8/layout/list1"/>
    <dgm:cxn modelId="{A2622A9E-53CA-D548-B92C-649A66155D19}" type="presParOf" srcId="{F4B32C5B-C417-B648-AA1A-FA22725540DF}" destId="{D95E1D51-CC16-2D43-BFD8-C7F5D1CE934B}" srcOrd="0" destOrd="0" presId="urn:microsoft.com/office/officeart/2005/8/layout/list1"/>
    <dgm:cxn modelId="{E96A3A9D-9F85-F542-A948-3BF49D98CB03}" type="presParOf" srcId="{F4B32C5B-C417-B648-AA1A-FA22725540DF}" destId="{2FD779E4-5C1A-6448-863B-EE296020A12B}" srcOrd="1" destOrd="0" presId="urn:microsoft.com/office/officeart/2005/8/layout/list1"/>
    <dgm:cxn modelId="{765B6FBB-027A-9649-BE47-5CB1AE550673}" type="presParOf" srcId="{C38C94C4-06EA-9A4A-9E92-A0BA58A88E1C}" destId="{7871E769-282B-2340-80AA-F26F6AB361F9}" srcOrd="1" destOrd="0" presId="urn:microsoft.com/office/officeart/2005/8/layout/list1"/>
    <dgm:cxn modelId="{021433F2-A045-7A46-A88C-1712438D584D}" type="presParOf" srcId="{C38C94C4-06EA-9A4A-9E92-A0BA58A88E1C}" destId="{24E447FE-26E2-9449-88D7-304BF236DDD0}" srcOrd="2" destOrd="0" presId="urn:microsoft.com/office/officeart/2005/8/layout/list1"/>
    <dgm:cxn modelId="{12597E02-76E6-2843-AB61-9A7844DA4508}" type="presParOf" srcId="{C38C94C4-06EA-9A4A-9E92-A0BA58A88E1C}" destId="{DE73FF97-786C-B34F-98A5-C05BD58A4398}" srcOrd="3" destOrd="0" presId="urn:microsoft.com/office/officeart/2005/8/layout/list1"/>
    <dgm:cxn modelId="{3B9B56D7-45A3-164C-85BB-946A4D8B86C8}" type="presParOf" srcId="{C38C94C4-06EA-9A4A-9E92-A0BA58A88E1C}" destId="{107EEC85-1D91-BA41-81E6-A01E616D473D}" srcOrd="4" destOrd="0" presId="urn:microsoft.com/office/officeart/2005/8/layout/list1"/>
    <dgm:cxn modelId="{96D3D60E-DC36-234F-9656-6C9B6BE077FD}" type="presParOf" srcId="{107EEC85-1D91-BA41-81E6-A01E616D473D}" destId="{F82213CA-3B1D-AA49-B1CE-E81D3C6F6A41}" srcOrd="0" destOrd="0" presId="urn:microsoft.com/office/officeart/2005/8/layout/list1"/>
    <dgm:cxn modelId="{09B6071F-E637-7E4B-9610-629B0C425331}" type="presParOf" srcId="{107EEC85-1D91-BA41-81E6-A01E616D473D}" destId="{91FB3421-941E-4A44-852F-CE74D03EB4C0}" srcOrd="1" destOrd="0" presId="urn:microsoft.com/office/officeart/2005/8/layout/list1"/>
    <dgm:cxn modelId="{3AD08381-6061-D94B-8C5A-AF80C94C8737}" type="presParOf" srcId="{C38C94C4-06EA-9A4A-9E92-A0BA58A88E1C}" destId="{B5B826A6-C66D-744A-B688-BBD9FC77666C}" srcOrd="5" destOrd="0" presId="urn:microsoft.com/office/officeart/2005/8/layout/list1"/>
    <dgm:cxn modelId="{9D8F9D6D-88DB-E94F-B2AC-0497DB1D04AA}" type="presParOf" srcId="{C38C94C4-06EA-9A4A-9E92-A0BA58A88E1C}" destId="{D38EDDC7-5D13-5847-89D8-1ED1FA283292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8A194FF-F120-41D1-BB5C-832FF60B3F95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5E4B1BB0-605F-479D-BF33-2288892EC249}">
      <dgm:prSet/>
      <dgm:spPr/>
      <dgm:t>
        <a:bodyPr/>
        <a:lstStyle/>
        <a:p>
          <a:r>
            <a:rPr lang="en-US"/>
            <a:t>Local Authority Boundary</a:t>
          </a:r>
        </a:p>
      </dgm:t>
    </dgm:pt>
    <dgm:pt modelId="{9B72488F-399A-471E-88A5-78135ECCE868}" type="parTrans" cxnId="{8A73B7D3-274C-4751-882C-00700ED321E4}">
      <dgm:prSet/>
      <dgm:spPr/>
      <dgm:t>
        <a:bodyPr/>
        <a:lstStyle/>
        <a:p>
          <a:endParaRPr lang="en-US"/>
        </a:p>
      </dgm:t>
    </dgm:pt>
    <dgm:pt modelId="{B8847D49-6C9A-4198-A9B0-A516E80E4CAB}" type="sibTrans" cxnId="{8A73B7D3-274C-4751-882C-00700ED321E4}">
      <dgm:prSet/>
      <dgm:spPr/>
      <dgm:t>
        <a:bodyPr/>
        <a:lstStyle/>
        <a:p>
          <a:endParaRPr lang="en-US"/>
        </a:p>
      </dgm:t>
    </dgm:pt>
    <dgm:pt modelId="{EA6A6EE4-6932-447A-8F41-A4EE807003CE}">
      <dgm:prSet/>
      <dgm:spPr/>
      <dgm:t>
        <a:bodyPr/>
        <a:lstStyle/>
        <a:p>
          <a:r>
            <a:rPr lang="en-US"/>
            <a:t>Residential Buildings</a:t>
          </a:r>
        </a:p>
      </dgm:t>
    </dgm:pt>
    <dgm:pt modelId="{D1D419FE-4EC0-40E8-B890-8B417D28C5FA}" type="parTrans" cxnId="{F2A6A0FE-553F-4B79-AF14-8B2BBE72BDC7}">
      <dgm:prSet/>
      <dgm:spPr/>
      <dgm:t>
        <a:bodyPr/>
        <a:lstStyle/>
        <a:p>
          <a:endParaRPr lang="en-US"/>
        </a:p>
      </dgm:t>
    </dgm:pt>
    <dgm:pt modelId="{0170BAC1-8EC3-4870-8D8E-959866217291}" type="sibTrans" cxnId="{F2A6A0FE-553F-4B79-AF14-8B2BBE72BDC7}">
      <dgm:prSet/>
      <dgm:spPr/>
      <dgm:t>
        <a:bodyPr/>
        <a:lstStyle/>
        <a:p>
          <a:endParaRPr lang="en-US"/>
        </a:p>
      </dgm:t>
    </dgm:pt>
    <dgm:pt modelId="{DD3F71B9-37C8-4233-8F0E-5B7DEAB3435B}">
      <dgm:prSet/>
      <dgm:spPr/>
      <dgm:t>
        <a:bodyPr/>
        <a:lstStyle/>
        <a:p>
          <a:r>
            <a:rPr lang="en-US"/>
            <a:t>Postcode Population Points</a:t>
          </a:r>
        </a:p>
      </dgm:t>
    </dgm:pt>
    <dgm:pt modelId="{4B887527-4E95-48A8-B943-50BA56D3CEF9}" type="parTrans" cxnId="{2ED6E41F-B179-4AC3-9285-7E19209830A2}">
      <dgm:prSet/>
      <dgm:spPr/>
      <dgm:t>
        <a:bodyPr/>
        <a:lstStyle/>
        <a:p>
          <a:endParaRPr lang="en-US"/>
        </a:p>
      </dgm:t>
    </dgm:pt>
    <dgm:pt modelId="{1138C5DF-6E82-4401-8B1C-6EB476815DC3}" type="sibTrans" cxnId="{2ED6E41F-B179-4AC3-9285-7E19209830A2}">
      <dgm:prSet/>
      <dgm:spPr/>
      <dgm:t>
        <a:bodyPr/>
        <a:lstStyle/>
        <a:p>
          <a:endParaRPr lang="en-US"/>
        </a:p>
      </dgm:t>
    </dgm:pt>
    <dgm:pt modelId="{98EECD21-D414-2A4E-85AD-67F5D5161336}" type="pres">
      <dgm:prSet presAssocID="{B8A194FF-F120-41D1-BB5C-832FF60B3F95}" presName="linear" presStyleCnt="0">
        <dgm:presLayoutVars>
          <dgm:animLvl val="lvl"/>
          <dgm:resizeHandles val="exact"/>
        </dgm:presLayoutVars>
      </dgm:prSet>
      <dgm:spPr/>
    </dgm:pt>
    <dgm:pt modelId="{59ECA961-E55D-BA43-B09D-8B94D9912083}" type="pres">
      <dgm:prSet presAssocID="{5E4B1BB0-605F-479D-BF33-2288892EC249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C092620A-EAD9-1149-B196-837A97A17D05}" type="pres">
      <dgm:prSet presAssocID="{B8847D49-6C9A-4198-A9B0-A516E80E4CAB}" presName="spacer" presStyleCnt="0"/>
      <dgm:spPr/>
    </dgm:pt>
    <dgm:pt modelId="{555F9F1A-7ABF-FB40-B472-D9F5567D1F7A}" type="pres">
      <dgm:prSet presAssocID="{EA6A6EE4-6932-447A-8F41-A4EE807003CE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600B61D6-9542-4A46-BEBB-1BED45BDDE05}" type="pres">
      <dgm:prSet presAssocID="{0170BAC1-8EC3-4870-8D8E-959866217291}" presName="spacer" presStyleCnt="0"/>
      <dgm:spPr/>
    </dgm:pt>
    <dgm:pt modelId="{B00310EE-2BF3-2543-BB78-24F4588B4C16}" type="pres">
      <dgm:prSet presAssocID="{DD3F71B9-37C8-4233-8F0E-5B7DEAB3435B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B795B101-CD01-974E-8704-F44D9C21B664}" type="presOf" srcId="{DD3F71B9-37C8-4233-8F0E-5B7DEAB3435B}" destId="{B00310EE-2BF3-2543-BB78-24F4588B4C16}" srcOrd="0" destOrd="0" presId="urn:microsoft.com/office/officeart/2005/8/layout/vList2"/>
    <dgm:cxn modelId="{2ED6E41F-B179-4AC3-9285-7E19209830A2}" srcId="{B8A194FF-F120-41D1-BB5C-832FF60B3F95}" destId="{DD3F71B9-37C8-4233-8F0E-5B7DEAB3435B}" srcOrd="2" destOrd="0" parTransId="{4B887527-4E95-48A8-B943-50BA56D3CEF9}" sibTransId="{1138C5DF-6E82-4401-8B1C-6EB476815DC3}"/>
    <dgm:cxn modelId="{AAFE3126-F372-C449-8A90-D8FEDC3881FD}" type="presOf" srcId="{B8A194FF-F120-41D1-BB5C-832FF60B3F95}" destId="{98EECD21-D414-2A4E-85AD-67F5D5161336}" srcOrd="0" destOrd="0" presId="urn:microsoft.com/office/officeart/2005/8/layout/vList2"/>
    <dgm:cxn modelId="{A894DF4E-4895-5141-A278-D666631418DD}" type="presOf" srcId="{5E4B1BB0-605F-479D-BF33-2288892EC249}" destId="{59ECA961-E55D-BA43-B09D-8B94D9912083}" srcOrd="0" destOrd="0" presId="urn:microsoft.com/office/officeart/2005/8/layout/vList2"/>
    <dgm:cxn modelId="{8A73B7D3-274C-4751-882C-00700ED321E4}" srcId="{B8A194FF-F120-41D1-BB5C-832FF60B3F95}" destId="{5E4B1BB0-605F-479D-BF33-2288892EC249}" srcOrd="0" destOrd="0" parTransId="{9B72488F-399A-471E-88A5-78135ECCE868}" sibTransId="{B8847D49-6C9A-4198-A9B0-A516E80E4CAB}"/>
    <dgm:cxn modelId="{D5CE91E7-ABD9-B743-AE52-7FAC944C3689}" type="presOf" srcId="{EA6A6EE4-6932-447A-8F41-A4EE807003CE}" destId="{555F9F1A-7ABF-FB40-B472-D9F5567D1F7A}" srcOrd="0" destOrd="0" presId="urn:microsoft.com/office/officeart/2005/8/layout/vList2"/>
    <dgm:cxn modelId="{F2A6A0FE-553F-4B79-AF14-8B2BBE72BDC7}" srcId="{B8A194FF-F120-41D1-BB5C-832FF60B3F95}" destId="{EA6A6EE4-6932-447A-8F41-A4EE807003CE}" srcOrd="1" destOrd="0" parTransId="{D1D419FE-4EC0-40E8-B890-8B417D28C5FA}" sibTransId="{0170BAC1-8EC3-4870-8D8E-959866217291}"/>
    <dgm:cxn modelId="{521AB541-5BF5-B849-9906-FF50874B5F1B}" type="presParOf" srcId="{98EECD21-D414-2A4E-85AD-67F5D5161336}" destId="{59ECA961-E55D-BA43-B09D-8B94D9912083}" srcOrd="0" destOrd="0" presId="urn:microsoft.com/office/officeart/2005/8/layout/vList2"/>
    <dgm:cxn modelId="{24BD62ED-5FCC-8D41-8C76-9EE84C8919F8}" type="presParOf" srcId="{98EECD21-D414-2A4E-85AD-67F5D5161336}" destId="{C092620A-EAD9-1149-B196-837A97A17D05}" srcOrd="1" destOrd="0" presId="urn:microsoft.com/office/officeart/2005/8/layout/vList2"/>
    <dgm:cxn modelId="{6CDA68D8-6EB7-0B46-ADB1-BA03C241FA1F}" type="presParOf" srcId="{98EECD21-D414-2A4E-85AD-67F5D5161336}" destId="{555F9F1A-7ABF-FB40-B472-D9F5567D1F7A}" srcOrd="2" destOrd="0" presId="urn:microsoft.com/office/officeart/2005/8/layout/vList2"/>
    <dgm:cxn modelId="{8D42BB71-7E9F-AC46-BB64-31709F233CD4}" type="presParOf" srcId="{98EECD21-D414-2A4E-85AD-67F5D5161336}" destId="{600B61D6-9542-4A46-BEBB-1BED45BDDE05}" srcOrd="3" destOrd="0" presId="urn:microsoft.com/office/officeart/2005/8/layout/vList2"/>
    <dgm:cxn modelId="{CD7FE16D-D7CA-A945-93A5-414CC4021EC6}" type="presParOf" srcId="{98EECD21-D414-2A4E-85AD-67F5D5161336}" destId="{B00310EE-2BF3-2543-BB78-24F4588B4C16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7FBC940-1A78-45C5-BA57-89D820855024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D6D00638-7364-49FD-B025-2F7EAE0B9AC5}">
      <dgm:prSet/>
      <dgm:spPr/>
      <dgm:t>
        <a:bodyPr/>
        <a:lstStyle/>
        <a:p>
          <a:pPr>
            <a:defRPr cap="all"/>
          </a:pPr>
          <a:r>
            <a:rPr lang="en-US" dirty="0"/>
            <a:t>Elections are hard</a:t>
          </a:r>
        </a:p>
      </dgm:t>
    </dgm:pt>
    <dgm:pt modelId="{71EA2A9D-A112-4DCF-A9F3-6698643871AC}" type="parTrans" cxnId="{247A8D26-FF46-415D-9357-A9FA732962FC}">
      <dgm:prSet/>
      <dgm:spPr/>
      <dgm:t>
        <a:bodyPr/>
        <a:lstStyle/>
        <a:p>
          <a:endParaRPr lang="en-US"/>
        </a:p>
      </dgm:t>
    </dgm:pt>
    <dgm:pt modelId="{3B3DE3B1-687D-4C04-9CF2-C831D5578941}" type="sibTrans" cxnId="{247A8D26-FF46-415D-9357-A9FA732962FC}">
      <dgm:prSet/>
      <dgm:spPr/>
      <dgm:t>
        <a:bodyPr/>
        <a:lstStyle/>
        <a:p>
          <a:endParaRPr lang="en-US"/>
        </a:p>
      </dgm:t>
    </dgm:pt>
    <dgm:pt modelId="{748E6CEC-A4E9-4E88-8ADF-36014B52D904}">
      <dgm:prSet/>
      <dgm:spPr/>
      <dgm:t>
        <a:bodyPr/>
        <a:lstStyle/>
        <a:p>
          <a:pPr>
            <a:defRPr cap="all"/>
          </a:pPr>
          <a:r>
            <a:rPr lang="en-US" dirty="0"/>
            <a:t>With QGIS YOU can do anything</a:t>
          </a:r>
        </a:p>
      </dgm:t>
    </dgm:pt>
    <dgm:pt modelId="{0A604967-196A-4CAD-9FF6-E27C9125B088}" type="parTrans" cxnId="{F9D5CCE9-410E-4B70-A1B2-D0251AD982D9}">
      <dgm:prSet/>
      <dgm:spPr/>
      <dgm:t>
        <a:bodyPr/>
        <a:lstStyle/>
        <a:p>
          <a:endParaRPr lang="en-US"/>
        </a:p>
      </dgm:t>
    </dgm:pt>
    <dgm:pt modelId="{64C1DCC0-2DA2-4B0C-AEAF-D909D5D5B7B6}" type="sibTrans" cxnId="{F9D5CCE9-410E-4B70-A1B2-D0251AD982D9}">
      <dgm:prSet/>
      <dgm:spPr/>
      <dgm:t>
        <a:bodyPr/>
        <a:lstStyle/>
        <a:p>
          <a:endParaRPr lang="en-US"/>
        </a:p>
      </dgm:t>
    </dgm:pt>
    <dgm:pt modelId="{296CC27E-0BFB-42A4-ACA7-5C38B5946262}">
      <dgm:prSet/>
      <dgm:spPr/>
      <dgm:t>
        <a:bodyPr/>
        <a:lstStyle/>
        <a:p>
          <a:pPr>
            <a:defRPr cap="all"/>
          </a:pPr>
          <a:r>
            <a:rPr lang="en-US"/>
            <a:t>FME needs a discount structure</a:t>
          </a:r>
        </a:p>
      </dgm:t>
    </dgm:pt>
    <dgm:pt modelId="{4A401A19-EFDA-4189-B759-56B3EFAEC897}" type="parTrans" cxnId="{ACE66B02-C23D-4666-A3CC-436E66CF0EE7}">
      <dgm:prSet/>
      <dgm:spPr/>
      <dgm:t>
        <a:bodyPr/>
        <a:lstStyle/>
        <a:p>
          <a:endParaRPr lang="en-US"/>
        </a:p>
      </dgm:t>
    </dgm:pt>
    <dgm:pt modelId="{29C72AA0-0E7F-456D-9BDF-72EB81C608DA}" type="sibTrans" cxnId="{ACE66B02-C23D-4666-A3CC-436E66CF0EE7}">
      <dgm:prSet/>
      <dgm:spPr/>
      <dgm:t>
        <a:bodyPr/>
        <a:lstStyle/>
        <a:p>
          <a:endParaRPr lang="en-US"/>
        </a:p>
      </dgm:t>
    </dgm:pt>
    <dgm:pt modelId="{D4105A15-F492-42EF-80B7-735AA379A14D}">
      <dgm:prSet/>
      <dgm:spPr/>
      <dgm:t>
        <a:bodyPr/>
        <a:lstStyle/>
        <a:p>
          <a:pPr>
            <a:defRPr cap="all"/>
          </a:pPr>
          <a:r>
            <a:rPr lang="en-US" dirty="0"/>
            <a:t>We love open data but NOT XLS FILES</a:t>
          </a:r>
        </a:p>
      </dgm:t>
    </dgm:pt>
    <dgm:pt modelId="{A5198EFD-8E4B-4E9E-A433-0AA4C9AD4FE5}" type="parTrans" cxnId="{6E945B90-3875-4E94-A5C7-23EBA7714182}">
      <dgm:prSet/>
      <dgm:spPr/>
      <dgm:t>
        <a:bodyPr/>
        <a:lstStyle/>
        <a:p>
          <a:endParaRPr lang="en-US"/>
        </a:p>
      </dgm:t>
    </dgm:pt>
    <dgm:pt modelId="{484A8E36-D2C8-478D-83E5-6617D09A1DA0}" type="sibTrans" cxnId="{6E945B90-3875-4E94-A5C7-23EBA7714182}">
      <dgm:prSet/>
      <dgm:spPr/>
      <dgm:t>
        <a:bodyPr/>
        <a:lstStyle/>
        <a:p>
          <a:endParaRPr lang="en-US"/>
        </a:p>
      </dgm:t>
    </dgm:pt>
    <dgm:pt modelId="{D55F5B8E-F34D-4607-92B1-2323B10578ED}" type="pres">
      <dgm:prSet presAssocID="{B7FBC940-1A78-45C5-BA57-89D820855024}" presName="root" presStyleCnt="0">
        <dgm:presLayoutVars>
          <dgm:dir/>
          <dgm:resizeHandles val="exact"/>
        </dgm:presLayoutVars>
      </dgm:prSet>
      <dgm:spPr/>
    </dgm:pt>
    <dgm:pt modelId="{1E12196E-BF73-4990-BEC7-34A3D4A09CCB}" type="pres">
      <dgm:prSet presAssocID="{D6D00638-7364-49FD-B025-2F7EAE0B9AC5}" presName="compNode" presStyleCnt="0"/>
      <dgm:spPr/>
    </dgm:pt>
    <dgm:pt modelId="{EF85B570-D6A7-4F5C-A81D-2450C7AB25F9}" type="pres">
      <dgm:prSet presAssocID="{D6D00638-7364-49FD-B025-2F7EAE0B9AC5}" presName="iconBgRect" presStyleLbl="bgShp" presStyleIdx="0" presStyleCnt="4"/>
      <dgm:spPr/>
    </dgm:pt>
    <dgm:pt modelId="{F8CF59CB-2ED7-4B11-9E13-E43AC551FACC}" type="pres">
      <dgm:prSet presAssocID="{D6D00638-7364-49FD-B025-2F7EAE0B9AC5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nk"/>
        </a:ext>
      </dgm:extLst>
    </dgm:pt>
    <dgm:pt modelId="{BD3DB505-DBEF-4489-A6D9-E45D0516AFB5}" type="pres">
      <dgm:prSet presAssocID="{D6D00638-7364-49FD-B025-2F7EAE0B9AC5}" presName="spaceRect" presStyleCnt="0"/>
      <dgm:spPr/>
    </dgm:pt>
    <dgm:pt modelId="{2F0FED0F-D0B5-4EB4-977A-060F228F6301}" type="pres">
      <dgm:prSet presAssocID="{D6D00638-7364-49FD-B025-2F7EAE0B9AC5}" presName="textRect" presStyleLbl="revTx" presStyleIdx="0" presStyleCnt="4">
        <dgm:presLayoutVars>
          <dgm:chMax val="1"/>
          <dgm:chPref val="1"/>
        </dgm:presLayoutVars>
      </dgm:prSet>
      <dgm:spPr/>
    </dgm:pt>
    <dgm:pt modelId="{946378D1-F3C8-4C8A-8F28-361DBD66B398}" type="pres">
      <dgm:prSet presAssocID="{3B3DE3B1-687D-4C04-9CF2-C831D5578941}" presName="sibTrans" presStyleCnt="0"/>
      <dgm:spPr/>
    </dgm:pt>
    <dgm:pt modelId="{FEEFDD46-69E6-45C5-8422-80EE831D929C}" type="pres">
      <dgm:prSet presAssocID="{748E6CEC-A4E9-4E88-8ADF-36014B52D904}" presName="compNode" presStyleCnt="0"/>
      <dgm:spPr/>
    </dgm:pt>
    <dgm:pt modelId="{DB965A5A-9529-4265-97B8-7A090413E922}" type="pres">
      <dgm:prSet presAssocID="{748E6CEC-A4E9-4E88-8ADF-36014B52D904}" presName="iconBgRect" presStyleLbl="bgShp" presStyleIdx="1" presStyleCnt="4"/>
      <dgm:spPr/>
    </dgm:pt>
    <dgm:pt modelId="{80698CAB-00CE-4D27-8004-E4D64F178368}" type="pres">
      <dgm:prSet presAssocID="{748E6CEC-A4E9-4E88-8ADF-36014B52D904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ustache Face with Solid Fill"/>
        </a:ext>
      </dgm:extLst>
    </dgm:pt>
    <dgm:pt modelId="{2A4E4531-9266-452F-B009-B94B26F93DB4}" type="pres">
      <dgm:prSet presAssocID="{748E6CEC-A4E9-4E88-8ADF-36014B52D904}" presName="spaceRect" presStyleCnt="0"/>
      <dgm:spPr/>
    </dgm:pt>
    <dgm:pt modelId="{9B72324F-4BA7-4727-9F67-1BA40079C8D2}" type="pres">
      <dgm:prSet presAssocID="{748E6CEC-A4E9-4E88-8ADF-36014B52D904}" presName="textRect" presStyleLbl="revTx" presStyleIdx="1" presStyleCnt="4">
        <dgm:presLayoutVars>
          <dgm:chMax val="1"/>
          <dgm:chPref val="1"/>
        </dgm:presLayoutVars>
      </dgm:prSet>
      <dgm:spPr/>
    </dgm:pt>
    <dgm:pt modelId="{4165DCDC-6DBE-4907-94F8-645AB4B4F6DB}" type="pres">
      <dgm:prSet presAssocID="{64C1DCC0-2DA2-4B0C-AEAF-D909D5D5B7B6}" presName="sibTrans" presStyleCnt="0"/>
      <dgm:spPr/>
    </dgm:pt>
    <dgm:pt modelId="{EC78DF84-DE65-472B-801C-DB25A9AFE534}" type="pres">
      <dgm:prSet presAssocID="{296CC27E-0BFB-42A4-ACA7-5C38B5946262}" presName="compNode" presStyleCnt="0"/>
      <dgm:spPr/>
    </dgm:pt>
    <dgm:pt modelId="{CDC31585-7891-47CB-BA93-973B0CA16EEC}" type="pres">
      <dgm:prSet presAssocID="{296CC27E-0BFB-42A4-ACA7-5C38B5946262}" presName="iconBgRect" presStyleLbl="bgShp" presStyleIdx="2" presStyleCnt="4"/>
      <dgm:spPr/>
    </dgm:pt>
    <dgm:pt modelId="{F11AE01B-CDD2-4E87-B765-FA6BCEFB3C57}" type="pres">
      <dgm:prSet presAssocID="{296CC27E-0BFB-42A4-ACA7-5C38B5946262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bin"/>
        </a:ext>
      </dgm:extLst>
    </dgm:pt>
    <dgm:pt modelId="{FC0C9CA1-32A1-484C-BF2C-6048E209A90F}" type="pres">
      <dgm:prSet presAssocID="{296CC27E-0BFB-42A4-ACA7-5C38B5946262}" presName="spaceRect" presStyleCnt="0"/>
      <dgm:spPr/>
    </dgm:pt>
    <dgm:pt modelId="{8C46DE0B-F337-4F65-AE41-537CAA8139A9}" type="pres">
      <dgm:prSet presAssocID="{296CC27E-0BFB-42A4-ACA7-5C38B5946262}" presName="textRect" presStyleLbl="revTx" presStyleIdx="2" presStyleCnt="4">
        <dgm:presLayoutVars>
          <dgm:chMax val="1"/>
          <dgm:chPref val="1"/>
        </dgm:presLayoutVars>
      </dgm:prSet>
      <dgm:spPr/>
    </dgm:pt>
    <dgm:pt modelId="{89787BB4-306D-4BC2-9CFC-9B331E046921}" type="pres">
      <dgm:prSet presAssocID="{29C72AA0-0E7F-456D-9BDF-72EB81C608DA}" presName="sibTrans" presStyleCnt="0"/>
      <dgm:spPr/>
    </dgm:pt>
    <dgm:pt modelId="{7BFE4EB0-31B6-4DCB-8ACF-C6A5C29994BB}" type="pres">
      <dgm:prSet presAssocID="{D4105A15-F492-42EF-80B7-735AA379A14D}" presName="compNode" presStyleCnt="0"/>
      <dgm:spPr/>
    </dgm:pt>
    <dgm:pt modelId="{C83B7516-01C9-43EA-A0A3-4187D0B6D23A}" type="pres">
      <dgm:prSet presAssocID="{D4105A15-F492-42EF-80B7-735AA379A14D}" presName="iconBgRect" presStyleLbl="bgShp" presStyleIdx="3" presStyleCnt="4"/>
      <dgm:spPr/>
    </dgm:pt>
    <dgm:pt modelId="{B841003B-2FC7-4A8A-9E8F-F922E31E0677}" type="pres">
      <dgm:prSet presAssocID="{D4105A15-F492-42EF-80B7-735AA379A14D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ove Letter"/>
        </a:ext>
      </dgm:extLst>
    </dgm:pt>
    <dgm:pt modelId="{785E99E9-1E3D-4171-A745-15C0FB543451}" type="pres">
      <dgm:prSet presAssocID="{D4105A15-F492-42EF-80B7-735AA379A14D}" presName="spaceRect" presStyleCnt="0"/>
      <dgm:spPr/>
    </dgm:pt>
    <dgm:pt modelId="{317A5DBA-9871-4ED5-B699-AC033021D5CD}" type="pres">
      <dgm:prSet presAssocID="{D4105A15-F492-42EF-80B7-735AA379A14D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ACE66B02-C23D-4666-A3CC-436E66CF0EE7}" srcId="{B7FBC940-1A78-45C5-BA57-89D820855024}" destId="{296CC27E-0BFB-42A4-ACA7-5C38B5946262}" srcOrd="2" destOrd="0" parTransId="{4A401A19-EFDA-4189-B759-56B3EFAEC897}" sibTransId="{29C72AA0-0E7F-456D-9BDF-72EB81C608DA}"/>
    <dgm:cxn modelId="{43A86A20-1EBA-4EFB-A187-1B9E3C4EFD5A}" type="presOf" srcId="{296CC27E-0BFB-42A4-ACA7-5C38B5946262}" destId="{8C46DE0B-F337-4F65-AE41-537CAA8139A9}" srcOrd="0" destOrd="0" presId="urn:microsoft.com/office/officeart/2018/5/layout/IconCircleLabelList"/>
    <dgm:cxn modelId="{247A8D26-FF46-415D-9357-A9FA732962FC}" srcId="{B7FBC940-1A78-45C5-BA57-89D820855024}" destId="{D6D00638-7364-49FD-B025-2F7EAE0B9AC5}" srcOrd="0" destOrd="0" parTransId="{71EA2A9D-A112-4DCF-A9F3-6698643871AC}" sibTransId="{3B3DE3B1-687D-4C04-9CF2-C831D5578941}"/>
    <dgm:cxn modelId="{C633414F-EE47-46A0-B494-BB64D678531A}" type="presOf" srcId="{D6D00638-7364-49FD-B025-2F7EAE0B9AC5}" destId="{2F0FED0F-D0B5-4EB4-977A-060F228F6301}" srcOrd="0" destOrd="0" presId="urn:microsoft.com/office/officeart/2018/5/layout/IconCircleLabelList"/>
    <dgm:cxn modelId="{6E945B90-3875-4E94-A5C7-23EBA7714182}" srcId="{B7FBC940-1A78-45C5-BA57-89D820855024}" destId="{D4105A15-F492-42EF-80B7-735AA379A14D}" srcOrd="3" destOrd="0" parTransId="{A5198EFD-8E4B-4E9E-A433-0AA4C9AD4FE5}" sibTransId="{484A8E36-D2C8-478D-83E5-6617D09A1DA0}"/>
    <dgm:cxn modelId="{8C911899-3880-4603-BCED-B85309575A52}" type="presOf" srcId="{748E6CEC-A4E9-4E88-8ADF-36014B52D904}" destId="{9B72324F-4BA7-4727-9F67-1BA40079C8D2}" srcOrd="0" destOrd="0" presId="urn:microsoft.com/office/officeart/2018/5/layout/IconCircleLabelList"/>
    <dgm:cxn modelId="{9D088FA1-CA32-4986-A3C9-51A51B6AD8DB}" type="presOf" srcId="{B7FBC940-1A78-45C5-BA57-89D820855024}" destId="{D55F5B8E-F34D-4607-92B1-2323B10578ED}" srcOrd="0" destOrd="0" presId="urn:microsoft.com/office/officeart/2018/5/layout/IconCircleLabelList"/>
    <dgm:cxn modelId="{1C03C0E5-7DCE-498E-A5CD-D7D48FCBC900}" type="presOf" srcId="{D4105A15-F492-42EF-80B7-735AA379A14D}" destId="{317A5DBA-9871-4ED5-B699-AC033021D5CD}" srcOrd="0" destOrd="0" presId="urn:microsoft.com/office/officeart/2018/5/layout/IconCircleLabelList"/>
    <dgm:cxn modelId="{F9D5CCE9-410E-4B70-A1B2-D0251AD982D9}" srcId="{B7FBC940-1A78-45C5-BA57-89D820855024}" destId="{748E6CEC-A4E9-4E88-8ADF-36014B52D904}" srcOrd="1" destOrd="0" parTransId="{0A604967-196A-4CAD-9FF6-E27C9125B088}" sibTransId="{64C1DCC0-2DA2-4B0C-AEAF-D909D5D5B7B6}"/>
    <dgm:cxn modelId="{D9A6855E-CE0C-453B-8DFE-F63DEBD461DA}" type="presParOf" srcId="{D55F5B8E-F34D-4607-92B1-2323B10578ED}" destId="{1E12196E-BF73-4990-BEC7-34A3D4A09CCB}" srcOrd="0" destOrd="0" presId="urn:microsoft.com/office/officeart/2018/5/layout/IconCircleLabelList"/>
    <dgm:cxn modelId="{BB612C32-2164-40B8-910B-739D6146E254}" type="presParOf" srcId="{1E12196E-BF73-4990-BEC7-34A3D4A09CCB}" destId="{EF85B570-D6A7-4F5C-A81D-2450C7AB25F9}" srcOrd="0" destOrd="0" presId="urn:microsoft.com/office/officeart/2018/5/layout/IconCircleLabelList"/>
    <dgm:cxn modelId="{DC6B9273-4A4D-49F0-A489-89769CDD53AB}" type="presParOf" srcId="{1E12196E-BF73-4990-BEC7-34A3D4A09CCB}" destId="{F8CF59CB-2ED7-4B11-9E13-E43AC551FACC}" srcOrd="1" destOrd="0" presId="urn:microsoft.com/office/officeart/2018/5/layout/IconCircleLabelList"/>
    <dgm:cxn modelId="{834DACFA-8238-4DBA-ABCE-2E3919172DA3}" type="presParOf" srcId="{1E12196E-BF73-4990-BEC7-34A3D4A09CCB}" destId="{BD3DB505-DBEF-4489-A6D9-E45D0516AFB5}" srcOrd="2" destOrd="0" presId="urn:microsoft.com/office/officeart/2018/5/layout/IconCircleLabelList"/>
    <dgm:cxn modelId="{FD509FEE-8F7C-43FB-BAC7-18959CEA05FB}" type="presParOf" srcId="{1E12196E-BF73-4990-BEC7-34A3D4A09CCB}" destId="{2F0FED0F-D0B5-4EB4-977A-060F228F6301}" srcOrd="3" destOrd="0" presId="urn:microsoft.com/office/officeart/2018/5/layout/IconCircleLabelList"/>
    <dgm:cxn modelId="{39A5515E-9407-4C20-A231-A7A4B5B79A7D}" type="presParOf" srcId="{D55F5B8E-F34D-4607-92B1-2323B10578ED}" destId="{946378D1-F3C8-4C8A-8F28-361DBD66B398}" srcOrd="1" destOrd="0" presId="urn:microsoft.com/office/officeart/2018/5/layout/IconCircleLabelList"/>
    <dgm:cxn modelId="{3C9660F6-5301-4FBD-9E78-35BAFEA53099}" type="presParOf" srcId="{D55F5B8E-F34D-4607-92B1-2323B10578ED}" destId="{FEEFDD46-69E6-45C5-8422-80EE831D929C}" srcOrd="2" destOrd="0" presId="urn:microsoft.com/office/officeart/2018/5/layout/IconCircleLabelList"/>
    <dgm:cxn modelId="{A83856C0-B9E1-400E-801C-F11FD60FB8AB}" type="presParOf" srcId="{FEEFDD46-69E6-45C5-8422-80EE831D929C}" destId="{DB965A5A-9529-4265-97B8-7A090413E922}" srcOrd="0" destOrd="0" presId="urn:microsoft.com/office/officeart/2018/5/layout/IconCircleLabelList"/>
    <dgm:cxn modelId="{1D3D36B6-5086-4522-B133-28BCAEBCBB07}" type="presParOf" srcId="{FEEFDD46-69E6-45C5-8422-80EE831D929C}" destId="{80698CAB-00CE-4D27-8004-E4D64F178368}" srcOrd="1" destOrd="0" presId="urn:microsoft.com/office/officeart/2018/5/layout/IconCircleLabelList"/>
    <dgm:cxn modelId="{B4FFC9CD-36F8-408E-89E9-8D6349A70070}" type="presParOf" srcId="{FEEFDD46-69E6-45C5-8422-80EE831D929C}" destId="{2A4E4531-9266-452F-B009-B94B26F93DB4}" srcOrd="2" destOrd="0" presId="urn:microsoft.com/office/officeart/2018/5/layout/IconCircleLabelList"/>
    <dgm:cxn modelId="{54799BA8-89CF-48A2-BAE9-A336486B9565}" type="presParOf" srcId="{FEEFDD46-69E6-45C5-8422-80EE831D929C}" destId="{9B72324F-4BA7-4727-9F67-1BA40079C8D2}" srcOrd="3" destOrd="0" presId="urn:microsoft.com/office/officeart/2018/5/layout/IconCircleLabelList"/>
    <dgm:cxn modelId="{8A40B55A-70AE-4777-BD62-A312FFA1E32F}" type="presParOf" srcId="{D55F5B8E-F34D-4607-92B1-2323B10578ED}" destId="{4165DCDC-6DBE-4907-94F8-645AB4B4F6DB}" srcOrd="3" destOrd="0" presId="urn:microsoft.com/office/officeart/2018/5/layout/IconCircleLabelList"/>
    <dgm:cxn modelId="{60D6F4F5-4C7C-4D03-863C-9DB45895D653}" type="presParOf" srcId="{D55F5B8E-F34D-4607-92B1-2323B10578ED}" destId="{EC78DF84-DE65-472B-801C-DB25A9AFE534}" srcOrd="4" destOrd="0" presId="urn:microsoft.com/office/officeart/2018/5/layout/IconCircleLabelList"/>
    <dgm:cxn modelId="{30D18E0A-331C-4DBC-8D30-4B6AA07A047A}" type="presParOf" srcId="{EC78DF84-DE65-472B-801C-DB25A9AFE534}" destId="{CDC31585-7891-47CB-BA93-973B0CA16EEC}" srcOrd="0" destOrd="0" presId="urn:microsoft.com/office/officeart/2018/5/layout/IconCircleLabelList"/>
    <dgm:cxn modelId="{83F5D138-D7C5-40F6-841A-271791C75B7B}" type="presParOf" srcId="{EC78DF84-DE65-472B-801C-DB25A9AFE534}" destId="{F11AE01B-CDD2-4E87-B765-FA6BCEFB3C57}" srcOrd="1" destOrd="0" presId="urn:microsoft.com/office/officeart/2018/5/layout/IconCircleLabelList"/>
    <dgm:cxn modelId="{9476513E-C21D-4872-A164-EB1E0DA638E4}" type="presParOf" srcId="{EC78DF84-DE65-472B-801C-DB25A9AFE534}" destId="{FC0C9CA1-32A1-484C-BF2C-6048E209A90F}" srcOrd="2" destOrd="0" presId="urn:microsoft.com/office/officeart/2018/5/layout/IconCircleLabelList"/>
    <dgm:cxn modelId="{C49B0B13-3F56-402C-8F62-1911D4D257CB}" type="presParOf" srcId="{EC78DF84-DE65-472B-801C-DB25A9AFE534}" destId="{8C46DE0B-F337-4F65-AE41-537CAA8139A9}" srcOrd="3" destOrd="0" presId="urn:microsoft.com/office/officeart/2018/5/layout/IconCircleLabelList"/>
    <dgm:cxn modelId="{C91242AB-A483-43A0-B97D-D578B12B8C87}" type="presParOf" srcId="{D55F5B8E-F34D-4607-92B1-2323B10578ED}" destId="{89787BB4-306D-4BC2-9CFC-9B331E046921}" srcOrd="5" destOrd="0" presId="urn:microsoft.com/office/officeart/2018/5/layout/IconCircleLabelList"/>
    <dgm:cxn modelId="{BDD4A925-EC24-41EF-9D70-9F27305060C4}" type="presParOf" srcId="{D55F5B8E-F34D-4607-92B1-2323B10578ED}" destId="{7BFE4EB0-31B6-4DCB-8ACF-C6A5C29994BB}" srcOrd="6" destOrd="0" presId="urn:microsoft.com/office/officeart/2018/5/layout/IconCircleLabelList"/>
    <dgm:cxn modelId="{54B4BBB6-6299-4B2C-B530-F25FE44219F0}" type="presParOf" srcId="{7BFE4EB0-31B6-4DCB-8ACF-C6A5C29994BB}" destId="{C83B7516-01C9-43EA-A0A3-4187D0B6D23A}" srcOrd="0" destOrd="0" presId="urn:microsoft.com/office/officeart/2018/5/layout/IconCircleLabelList"/>
    <dgm:cxn modelId="{49489746-2142-433D-AD64-2E36D89FA6A7}" type="presParOf" srcId="{7BFE4EB0-31B6-4DCB-8ACF-C6A5C29994BB}" destId="{B841003B-2FC7-4A8A-9E8F-F922E31E0677}" srcOrd="1" destOrd="0" presId="urn:microsoft.com/office/officeart/2018/5/layout/IconCircleLabelList"/>
    <dgm:cxn modelId="{3763838A-5A7E-45EE-8C95-F9D08D66CCDB}" type="presParOf" srcId="{7BFE4EB0-31B6-4DCB-8ACF-C6A5C29994BB}" destId="{785E99E9-1E3D-4171-A745-15C0FB543451}" srcOrd="2" destOrd="0" presId="urn:microsoft.com/office/officeart/2018/5/layout/IconCircleLabelList"/>
    <dgm:cxn modelId="{54779F7D-4FDB-4B21-A997-38ACA995165C}" type="presParOf" srcId="{7BFE4EB0-31B6-4DCB-8ACF-C6A5C29994BB}" destId="{317A5DBA-9871-4ED5-B699-AC033021D5CD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E447FE-26E2-9449-88D7-304BF236DDD0}">
      <dsp:nvSpPr>
        <dsp:cNvPr id="0" name=""/>
        <dsp:cNvSpPr/>
      </dsp:nvSpPr>
      <dsp:spPr>
        <a:xfrm>
          <a:off x="0" y="533212"/>
          <a:ext cx="6492875" cy="16899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3919" tIns="604012" rIns="503919" bIns="206248" numCol="1" spcCol="1270" anchor="t" anchorCtr="0">
          <a:noAutofit/>
        </a:bodyPr>
        <a:lstStyle/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900" kern="1200" dirty="0" err="1"/>
            <a:t>Openmap</a:t>
          </a:r>
          <a:r>
            <a:rPr lang="en-US" sz="2900" kern="1200" dirty="0"/>
            <a:t> (buildings)</a:t>
          </a:r>
        </a:p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900" kern="1200" dirty="0"/>
            <a:t>Boundary Line</a:t>
          </a:r>
        </a:p>
      </dsp:txBody>
      <dsp:txXfrm>
        <a:off x="0" y="533212"/>
        <a:ext cx="6492875" cy="1689975"/>
      </dsp:txXfrm>
    </dsp:sp>
    <dsp:sp modelId="{2FD779E4-5C1A-6448-863B-EE296020A12B}">
      <dsp:nvSpPr>
        <dsp:cNvPr id="0" name=""/>
        <dsp:cNvSpPr/>
      </dsp:nvSpPr>
      <dsp:spPr>
        <a:xfrm>
          <a:off x="324643" y="105172"/>
          <a:ext cx="4545012" cy="85608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791" tIns="0" rIns="171791" bIns="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Ordnance Survey Opendata</a:t>
          </a:r>
        </a:p>
      </dsp:txBody>
      <dsp:txXfrm>
        <a:off x="366433" y="146962"/>
        <a:ext cx="4461432" cy="772500"/>
      </dsp:txXfrm>
    </dsp:sp>
    <dsp:sp modelId="{D38EDDC7-5D13-5847-89D8-1ED1FA283292}">
      <dsp:nvSpPr>
        <dsp:cNvPr id="0" name=""/>
        <dsp:cNvSpPr/>
      </dsp:nvSpPr>
      <dsp:spPr>
        <a:xfrm>
          <a:off x="0" y="2807827"/>
          <a:ext cx="6492875" cy="2192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3919" tIns="604012" rIns="503919" bIns="206248" numCol="1" spcCol="1270" anchor="t" anchorCtr="0">
          <a:noAutofit/>
        </a:bodyPr>
        <a:lstStyle/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900" kern="1200"/>
            <a:t>Postcode level census counts</a:t>
          </a:r>
        </a:p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900" kern="1200"/>
            <a:t>Postcode Directory</a:t>
          </a:r>
        </a:p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900" kern="1200"/>
            <a:t>Local authority level projections</a:t>
          </a:r>
        </a:p>
      </dsp:txBody>
      <dsp:txXfrm>
        <a:off x="0" y="2807827"/>
        <a:ext cx="6492875" cy="2192400"/>
      </dsp:txXfrm>
    </dsp:sp>
    <dsp:sp modelId="{91FB3421-941E-4A44-852F-CE74D03EB4C0}">
      <dsp:nvSpPr>
        <dsp:cNvPr id="0" name=""/>
        <dsp:cNvSpPr/>
      </dsp:nvSpPr>
      <dsp:spPr>
        <a:xfrm>
          <a:off x="324643" y="2379787"/>
          <a:ext cx="4545012" cy="85608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791" tIns="0" rIns="171791" bIns="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Office of National Statistics</a:t>
          </a:r>
        </a:p>
      </dsp:txBody>
      <dsp:txXfrm>
        <a:off x="366433" y="2421577"/>
        <a:ext cx="4461432" cy="7725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ECA961-E55D-BA43-B09D-8B94D9912083}">
      <dsp:nvSpPr>
        <dsp:cNvPr id="0" name=""/>
        <dsp:cNvSpPr/>
      </dsp:nvSpPr>
      <dsp:spPr>
        <a:xfrm>
          <a:off x="0" y="2862"/>
          <a:ext cx="6513603" cy="186966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marL="0" lvl="0" indent="0" algn="l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700" kern="1200"/>
            <a:t>Local Authority Boundary</a:t>
          </a:r>
        </a:p>
      </dsp:txBody>
      <dsp:txXfrm>
        <a:off x="91269" y="94131"/>
        <a:ext cx="6331065" cy="1687122"/>
      </dsp:txXfrm>
    </dsp:sp>
    <dsp:sp modelId="{555F9F1A-7ABF-FB40-B472-D9F5567D1F7A}">
      <dsp:nvSpPr>
        <dsp:cNvPr id="0" name=""/>
        <dsp:cNvSpPr/>
      </dsp:nvSpPr>
      <dsp:spPr>
        <a:xfrm>
          <a:off x="0" y="2007882"/>
          <a:ext cx="6513603" cy="1869660"/>
        </a:xfrm>
        <a:prstGeom prst="round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marL="0" lvl="0" indent="0" algn="l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700" kern="1200"/>
            <a:t>Residential Buildings</a:t>
          </a:r>
        </a:p>
      </dsp:txBody>
      <dsp:txXfrm>
        <a:off x="91269" y="2099151"/>
        <a:ext cx="6331065" cy="1687122"/>
      </dsp:txXfrm>
    </dsp:sp>
    <dsp:sp modelId="{B00310EE-2BF3-2543-BB78-24F4588B4C16}">
      <dsp:nvSpPr>
        <dsp:cNvPr id="0" name=""/>
        <dsp:cNvSpPr/>
      </dsp:nvSpPr>
      <dsp:spPr>
        <a:xfrm>
          <a:off x="0" y="4012903"/>
          <a:ext cx="6513603" cy="186966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marL="0" lvl="0" indent="0" algn="l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700" kern="1200"/>
            <a:t>Postcode Population Points</a:t>
          </a:r>
        </a:p>
      </dsp:txBody>
      <dsp:txXfrm>
        <a:off x="91269" y="4104172"/>
        <a:ext cx="6331065" cy="168712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85B570-D6A7-4F5C-A81D-2450C7AB25F9}">
      <dsp:nvSpPr>
        <dsp:cNvPr id="0" name=""/>
        <dsp:cNvSpPr/>
      </dsp:nvSpPr>
      <dsp:spPr>
        <a:xfrm>
          <a:off x="831537" y="624044"/>
          <a:ext cx="1257939" cy="1257939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8CF59CB-2ED7-4B11-9E13-E43AC551FACC}">
      <dsp:nvSpPr>
        <dsp:cNvPr id="0" name=""/>
        <dsp:cNvSpPr/>
      </dsp:nvSpPr>
      <dsp:spPr>
        <a:xfrm>
          <a:off x="1099622" y="892129"/>
          <a:ext cx="721768" cy="72176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0FED0F-D0B5-4EB4-977A-060F228F6301}">
      <dsp:nvSpPr>
        <dsp:cNvPr id="0" name=""/>
        <dsp:cNvSpPr/>
      </dsp:nvSpPr>
      <dsp:spPr>
        <a:xfrm>
          <a:off x="429408" y="2273800"/>
          <a:ext cx="206219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 dirty="0"/>
            <a:t>Elections are hard</a:t>
          </a:r>
        </a:p>
      </dsp:txBody>
      <dsp:txXfrm>
        <a:off x="429408" y="2273800"/>
        <a:ext cx="2062195" cy="720000"/>
      </dsp:txXfrm>
    </dsp:sp>
    <dsp:sp modelId="{DB965A5A-9529-4265-97B8-7A090413E922}">
      <dsp:nvSpPr>
        <dsp:cNvPr id="0" name=""/>
        <dsp:cNvSpPr/>
      </dsp:nvSpPr>
      <dsp:spPr>
        <a:xfrm>
          <a:off x="3254616" y="624044"/>
          <a:ext cx="1257939" cy="1257939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0698CAB-00CE-4D27-8004-E4D64F178368}">
      <dsp:nvSpPr>
        <dsp:cNvPr id="0" name=""/>
        <dsp:cNvSpPr/>
      </dsp:nvSpPr>
      <dsp:spPr>
        <a:xfrm>
          <a:off x="3522702" y="892129"/>
          <a:ext cx="721768" cy="72176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B72324F-4BA7-4727-9F67-1BA40079C8D2}">
      <dsp:nvSpPr>
        <dsp:cNvPr id="0" name=""/>
        <dsp:cNvSpPr/>
      </dsp:nvSpPr>
      <dsp:spPr>
        <a:xfrm>
          <a:off x="2852488" y="2273800"/>
          <a:ext cx="206219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 dirty="0"/>
            <a:t>With QGIS YOU can do anything</a:t>
          </a:r>
        </a:p>
      </dsp:txBody>
      <dsp:txXfrm>
        <a:off x="2852488" y="2273800"/>
        <a:ext cx="2062195" cy="720000"/>
      </dsp:txXfrm>
    </dsp:sp>
    <dsp:sp modelId="{CDC31585-7891-47CB-BA93-973B0CA16EEC}">
      <dsp:nvSpPr>
        <dsp:cNvPr id="0" name=""/>
        <dsp:cNvSpPr/>
      </dsp:nvSpPr>
      <dsp:spPr>
        <a:xfrm>
          <a:off x="5677696" y="624044"/>
          <a:ext cx="1257939" cy="1257939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11AE01B-CDD2-4E87-B765-FA6BCEFB3C57}">
      <dsp:nvSpPr>
        <dsp:cNvPr id="0" name=""/>
        <dsp:cNvSpPr/>
      </dsp:nvSpPr>
      <dsp:spPr>
        <a:xfrm>
          <a:off x="5945781" y="892129"/>
          <a:ext cx="721768" cy="72176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C46DE0B-F337-4F65-AE41-537CAA8139A9}">
      <dsp:nvSpPr>
        <dsp:cNvPr id="0" name=""/>
        <dsp:cNvSpPr/>
      </dsp:nvSpPr>
      <dsp:spPr>
        <a:xfrm>
          <a:off x="5275568" y="2273800"/>
          <a:ext cx="206219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/>
            <a:t>FME needs a discount structure</a:t>
          </a:r>
        </a:p>
      </dsp:txBody>
      <dsp:txXfrm>
        <a:off x="5275568" y="2273800"/>
        <a:ext cx="2062195" cy="720000"/>
      </dsp:txXfrm>
    </dsp:sp>
    <dsp:sp modelId="{C83B7516-01C9-43EA-A0A3-4187D0B6D23A}">
      <dsp:nvSpPr>
        <dsp:cNvPr id="0" name=""/>
        <dsp:cNvSpPr/>
      </dsp:nvSpPr>
      <dsp:spPr>
        <a:xfrm>
          <a:off x="8100775" y="624044"/>
          <a:ext cx="1257939" cy="1257939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841003B-2FC7-4A8A-9E8F-F922E31E0677}">
      <dsp:nvSpPr>
        <dsp:cNvPr id="0" name=""/>
        <dsp:cNvSpPr/>
      </dsp:nvSpPr>
      <dsp:spPr>
        <a:xfrm>
          <a:off x="8368861" y="892129"/>
          <a:ext cx="721768" cy="72176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7A5DBA-9871-4ED5-B699-AC033021D5CD}">
      <dsp:nvSpPr>
        <dsp:cNvPr id="0" name=""/>
        <dsp:cNvSpPr/>
      </dsp:nvSpPr>
      <dsp:spPr>
        <a:xfrm>
          <a:off x="7698647" y="2273800"/>
          <a:ext cx="206219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 dirty="0"/>
            <a:t>We love open data but NOT XLS FILES</a:t>
          </a:r>
        </a:p>
      </dsp:txBody>
      <dsp:txXfrm>
        <a:off x="7698647" y="2273800"/>
        <a:ext cx="2062195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ADAB6F-5908-0D4F-B555-3291D262F4F2}" type="datetimeFigureOut">
              <a:rPr lang="en-US" smtClean="0"/>
              <a:t>9/19/19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56FE8A-9E2D-5E40-8A97-C5764F04C0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0064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ns.gov.uk/peoplepopulationandcommunity/populationandmigration/populationestimates/datasets/2011censusheadcountsandhouseholdestimatesforpostcodesinenglandandwales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ons.gov.uk/peoplepopulationandcommunity/populationandmigration/populationprojections/datasets/localauthoritiesinenglandtable2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1A98AC-B068-4147-BEA6-ECEC4948621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4021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6FE8A-9E2D-5E40-8A97-C5764F04C0A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478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6FE8A-9E2D-5E40-8A97-C5764F04C0A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1219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ONS population postcodes </a:t>
            </a:r>
            <a:r>
              <a:rPr lang="en-GB" dirty="0">
                <a:hlinkClick r:id="rId3"/>
              </a:rPr>
              <a:t>https://www.ons.gov.uk/peoplepopulationandcommunity/populationandmigration/populationestimates/datasets/2011censusheadcountsandhouseholdestimatesforpostcodesinenglandandwales</a:t>
            </a:r>
            <a:endParaRPr lang="en-GB" dirty="0"/>
          </a:p>
          <a:p>
            <a:endParaRPr lang="en-GB" dirty="0"/>
          </a:p>
          <a:p>
            <a:r>
              <a:rPr lang="en-GB" dirty="0"/>
              <a:t>ONS LA projections</a:t>
            </a:r>
          </a:p>
          <a:p>
            <a:r>
              <a:rPr lang="en-GB" dirty="0">
                <a:hlinkClick r:id="rId4"/>
              </a:rPr>
              <a:t>https://www.ons.gov.uk/peoplepopulationandcommunity/populationandmigration/populationprojections/datasets/localauthoritiesinenglandtable2</a:t>
            </a:r>
            <a:endParaRPr lang="en-GB" dirty="0"/>
          </a:p>
          <a:p>
            <a:endParaRPr lang="en-GB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6FE8A-9E2D-5E40-8A97-C5764F04C0A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9209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Ward level is not good enough we need to go down to building level to do redistricting analysis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6FE8A-9E2D-5E40-8A97-C5764F04C0A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710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6FE8A-9E2D-5E40-8A97-C5764F04C0A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9362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6FE8A-9E2D-5E40-8A97-C5764F04C0A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86898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6FE8A-9E2D-5E40-8A97-C5764F04C0A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5608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6FE8A-9E2D-5E40-8A97-C5764F04C0A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5469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65FBEA-A730-F640-A310-D01E054BDF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3DA81F-371C-E447-B22D-51D5AA701E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19C5E5-0B2F-AC45-93F6-2C267C31E7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35CBB-C3B3-C94A-9D04-740132405242}" type="datetimeFigureOut">
              <a:rPr lang="en-US" smtClean="0"/>
              <a:t>9/19/19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8A43DE-241F-D041-82D3-847EDF6A5B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50E75E-6570-D344-8BE9-9B29642D48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52709-0A51-CA4A-B0E8-FA956584DA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9003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E7BF70-6EC8-8F4B-A13F-DB57D10EA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E5CE5A-9AA1-B940-AA3B-79A235D01A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75A349-671F-B241-A8BC-650ED4C3D8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35CBB-C3B3-C94A-9D04-740132405242}" type="datetimeFigureOut">
              <a:rPr lang="en-US" smtClean="0"/>
              <a:t>9/19/19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92DBBB-55DE-9A4A-925B-6E42B0AE22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E4CF84-A006-AF45-89FA-52FD89CF5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52709-0A51-CA4A-B0E8-FA956584DA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0251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41C5D2E-29E7-E549-B965-E1359C6F558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F5B418-9428-A746-A8C6-CC46B55EC2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72081-2035-AD48-BBAB-7822D1C2E4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35CBB-C3B3-C94A-9D04-740132405242}" type="datetimeFigureOut">
              <a:rPr lang="en-US" smtClean="0"/>
              <a:t>9/19/19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91F25F-4735-854C-9BBA-64369688B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789969-2C04-FA45-BF3C-08C07A90D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52709-0A51-CA4A-B0E8-FA956584DA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8056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00166E-A89A-C642-A883-FE3089049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D01085-7AE0-0348-92C3-B96C3AEC5F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3D4DC3-6DFD-7C41-BF82-108FB065B4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35CBB-C3B3-C94A-9D04-740132405242}" type="datetimeFigureOut">
              <a:rPr lang="en-US" smtClean="0"/>
              <a:t>9/19/19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2729D7-D3BC-044B-9816-DB4AB94FDD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D1B475-D6D7-8647-AF46-A8EF261DCA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52709-0A51-CA4A-B0E8-FA956584DA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3702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EAA903-6839-5C46-8F01-645CCCE2FE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020139-0AAE-AF4B-986B-BAC7F2EA5F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B16EB0-55BA-9549-A071-36A6A76C47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35CBB-C3B3-C94A-9D04-740132405242}" type="datetimeFigureOut">
              <a:rPr lang="en-US" smtClean="0"/>
              <a:t>9/19/19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E19F8A-50F2-4745-926D-1A30201DA7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B92042-4B88-0943-A6EB-967372436F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52709-0A51-CA4A-B0E8-FA956584DA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41977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82AD90-35F3-2844-8CDA-B4784FF48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DB0742-DF79-5E4C-8D7C-008403C3F7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C75124-C73F-AE4F-B793-3A414A4DA4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EC7D74-0262-3A4F-90B0-5B64729FA7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35CBB-C3B3-C94A-9D04-740132405242}" type="datetimeFigureOut">
              <a:rPr lang="en-US" smtClean="0"/>
              <a:t>9/19/19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DA2AA2-080B-FF41-A10F-11979D29E3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B670CD-AA55-4D42-8C70-5AED6DAE1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52709-0A51-CA4A-B0E8-FA956584DA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9002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D12FB-47CB-224E-BC5B-280DD7B954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2614A2-098F-C442-B42A-B403AB13B4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4A7FAA-B64A-E34E-A31E-80631B6FCF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DE1747-6DA7-AF41-BB1C-5E2BA8EA87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4FF8E48-6CA2-7C4D-9060-60879246C03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29243C0-DD64-EC4E-9F59-CE1F7F4806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35CBB-C3B3-C94A-9D04-740132405242}" type="datetimeFigureOut">
              <a:rPr lang="en-US" smtClean="0"/>
              <a:t>9/19/19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2CAD271-59BB-1F4B-82DB-A3D02E1A62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70E8B4A-1863-1D4D-AD04-0366CF57F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52709-0A51-CA4A-B0E8-FA956584DA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582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583DDB-0B0C-A741-97C0-2719B5DFC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137ED1A-8B2E-8E49-9005-83B7C13A01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35CBB-C3B3-C94A-9D04-740132405242}" type="datetimeFigureOut">
              <a:rPr lang="en-US" smtClean="0"/>
              <a:t>9/19/19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8DA676-EF93-584C-8A79-EC052E1693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78F5D3-7A08-B748-87A6-B6299038E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52709-0A51-CA4A-B0E8-FA956584DA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5838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61FD412-7EBD-6F4F-8BD9-92B9238E53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35CBB-C3B3-C94A-9D04-740132405242}" type="datetimeFigureOut">
              <a:rPr lang="en-US" smtClean="0"/>
              <a:t>9/19/19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0D5C045-4FB3-394A-80E4-3224FCBA74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2350A0-0173-374D-89C4-CF1DF05C60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52709-0A51-CA4A-B0E8-FA956584DA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7273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795029-9DDC-9C47-B113-D953CC3A34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CB1F57-7864-D74F-BAC6-142E875CB9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0EC2CF-CB50-254A-9C85-EBF3EC03D8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07EA59-F95C-664B-8230-C4DDA8A47A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35CBB-C3B3-C94A-9D04-740132405242}" type="datetimeFigureOut">
              <a:rPr lang="en-US" smtClean="0"/>
              <a:t>9/19/19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0C880F-B0F8-704D-9646-BB911D648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CCAA6F-CE4D-114C-A3E8-393E93190E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52709-0A51-CA4A-B0E8-FA956584DA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6166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D2C047-AA61-7B4E-B861-BC6EFEE83B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40957D5-249D-974E-ADE6-8D701C5BCE0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1EE107-0216-384C-A188-59693CD8B0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C8612D-0201-DA40-9ED1-AB17F1B191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35CBB-C3B3-C94A-9D04-740132405242}" type="datetimeFigureOut">
              <a:rPr lang="en-US" smtClean="0"/>
              <a:t>9/19/19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1749FE-A6C8-714C-90AA-AFD40A7E72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B9F94A-281E-8C46-ACE9-86C3FEA167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52709-0A51-CA4A-B0E8-FA956584DA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5735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A4EEC9-8F0C-6843-8B04-041C192C88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CB5A05-8DFD-A049-AEB3-FEF489DD6D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19D28D-C973-6C4A-8A26-276476889D9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735CBB-C3B3-C94A-9D04-740132405242}" type="datetimeFigureOut">
              <a:rPr lang="en-US" smtClean="0"/>
              <a:t>9/19/19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C0F4EE-CF85-A74D-90AB-7A7249C74B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9CF523-A35D-DB4A-9634-A5E3442113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D52709-0A51-CA4A-B0E8-FA956584DA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688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0.png"/><Relationship Id="rId7" Type="http://schemas.openxmlformats.org/officeDocument/2006/relationships/image" Target="../media/image1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31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11" Type="http://schemas.openxmlformats.org/officeDocument/2006/relationships/image" Target="../media/image35.png"/><Relationship Id="rId5" Type="http://schemas.openxmlformats.org/officeDocument/2006/relationships/diagramColors" Target="../diagrams/colors2.xml"/><Relationship Id="rId10" Type="http://schemas.openxmlformats.org/officeDocument/2006/relationships/image" Target="../media/image34.png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hyperlink" Target="https://github.com/nautoguide/presentations/tree/master/FOSS4G-UK-2019" TargetMode="Externa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hyperlink" Target="https://redistrict.nautoguide.com/" TargetMode="External"/><Relationship Id="rId9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0B27210-D0CA-4654-B3E3-9ABB4F178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E11122-6789-3847-8061-EDF24F3473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79054" y="3429000"/>
            <a:ext cx="5206673" cy="2889114"/>
          </a:xfrm>
        </p:spPr>
        <p:txBody>
          <a:bodyPr anchor="b"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Projecting Future Population Counts  - For Free!</a:t>
            </a:r>
            <a:br>
              <a:rPr lang="en-US" dirty="0">
                <a:solidFill>
                  <a:schemeClr val="bg1"/>
                </a:solidFill>
              </a:rPr>
            </a:br>
            <a:br>
              <a:rPr lang="en-US" dirty="0">
                <a:solidFill>
                  <a:schemeClr val="bg1"/>
                </a:solidFill>
              </a:rPr>
            </a:b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Dave Barter  @</a:t>
            </a:r>
            <a:r>
              <a:rPr lang="en-US" dirty="0" err="1">
                <a:solidFill>
                  <a:schemeClr val="bg1"/>
                </a:solidFill>
              </a:rPr>
              <a:t>citizenfishy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70B66945-4967-4040-926D-DCA44313CD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24154" cy="685800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0F58C2-1619-0B4A-A30E-1401050B2E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382" y="2340131"/>
            <a:ext cx="4047843" cy="809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262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FA67CD3-AB4E-4A7A-BEB8-53C445D8C4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726"/>
            <a:ext cx="5614875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7CF545F-9C2E-4446-97CD-AD92990C2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357915-A008-244F-BFBA-023FA92938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105" y="802955"/>
            <a:ext cx="4977976" cy="145405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Add Projection to Local Authority</a:t>
            </a:r>
          </a:p>
        </p:txBody>
      </p:sp>
      <p:sp>
        <p:nvSpPr>
          <p:cNvPr id="14" name="Freeform 62">
            <a:extLst>
              <a:ext uri="{FF2B5EF4-FFF2-40B4-BE49-F238E27FC236}">
                <a16:creationId xmlns:a16="http://schemas.microsoft.com/office/drawing/2014/main" id="{339C8D78-A644-462F-B674-F440635E5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8619"/>
            <a:ext cx="5000438" cy="5400962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5000"/>
                  </a:schemeClr>
                </a:gs>
                <a:gs pos="100000">
                  <a:schemeClr val="bg2">
                    <a:lumMod val="8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Graphic 6" descr="Team">
            <a:extLst>
              <a:ext uri="{FF2B5EF4-FFF2-40B4-BE49-F238E27FC236}">
                <a16:creationId xmlns:a16="http://schemas.microsoft.com/office/drawing/2014/main" id="{1D9C6A4A-A329-40DD-B1B2-C332345190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0254" y="1629089"/>
            <a:ext cx="3620021" cy="362002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918AEA-0EDE-AA49-A068-EC02B7B2A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2421682"/>
            <a:ext cx="4977578" cy="3639289"/>
          </a:xfrm>
        </p:spPr>
        <p:txBody>
          <a:bodyPr anchor="ctr">
            <a:normAutofit/>
          </a:bodyPr>
          <a:lstStyle/>
          <a:p>
            <a:r>
              <a:rPr lang="en-US" sz="2000" dirty="0">
                <a:solidFill>
                  <a:srgbClr val="000000"/>
                </a:solidFill>
              </a:rPr>
              <a:t>OS Boundary Line</a:t>
            </a:r>
          </a:p>
          <a:p>
            <a:pPr lvl="1"/>
            <a:r>
              <a:rPr lang="en-US" sz="2000" dirty="0">
                <a:solidFill>
                  <a:srgbClr val="000000"/>
                </a:solidFill>
              </a:rPr>
              <a:t>Local Authority Boundaries</a:t>
            </a:r>
          </a:p>
          <a:p>
            <a:r>
              <a:rPr lang="en-US" sz="2000" dirty="0">
                <a:solidFill>
                  <a:srgbClr val="000000"/>
                </a:solidFill>
              </a:rPr>
              <a:t>ONS Local Authority Population Projections</a:t>
            </a:r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1B4C890C-5131-0743-8207-138D5ADCC1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-3726"/>
            <a:ext cx="9413824" cy="6858000"/>
          </a:xfrm>
          <a:prstGeom prst="rect">
            <a:avLst/>
          </a:prstGeom>
        </p:spPr>
      </p:pic>
      <p:sp>
        <p:nvSpPr>
          <p:cNvPr id="4" name="Frame 3">
            <a:extLst>
              <a:ext uri="{FF2B5EF4-FFF2-40B4-BE49-F238E27FC236}">
                <a16:creationId xmlns:a16="http://schemas.microsoft.com/office/drawing/2014/main" id="{510434BB-8182-A149-8FB4-75D105987BAC}"/>
              </a:ext>
            </a:extLst>
          </p:cNvPr>
          <p:cNvSpPr/>
          <p:nvPr/>
        </p:nvSpPr>
        <p:spPr>
          <a:xfrm>
            <a:off x="2260264" y="1077686"/>
            <a:ext cx="2706462" cy="117932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07A4BFB-F89E-4C40-8097-40BB6CDB9A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18403" y="462778"/>
            <a:ext cx="6721920" cy="3352029"/>
          </a:xfrm>
          <a:prstGeom prst="rect">
            <a:avLst/>
          </a:prstGeom>
        </p:spPr>
      </p:pic>
      <p:sp>
        <p:nvSpPr>
          <p:cNvPr id="6" name="Frame 5">
            <a:extLst>
              <a:ext uri="{FF2B5EF4-FFF2-40B4-BE49-F238E27FC236}">
                <a16:creationId xmlns:a16="http://schemas.microsoft.com/office/drawing/2014/main" id="{68D17854-C36C-9344-970E-8DC291E2F55E}"/>
              </a:ext>
            </a:extLst>
          </p:cNvPr>
          <p:cNvSpPr/>
          <p:nvPr/>
        </p:nvSpPr>
        <p:spPr>
          <a:xfrm>
            <a:off x="1656334" y="2792186"/>
            <a:ext cx="2864194" cy="1796143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3" name="Picture 12" descr="A close up of a map&#10;&#10;Description automatically generated">
            <a:extLst>
              <a:ext uri="{FF2B5EF4-FFF2-40B4-BE49-F238E27FC236}">
                <a16:creationId xmlns:a16="http://schemas.microsoft.com/office/drawing/2014/main" id="{CE92CEDE-4855-A548-8365-3487653C75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50691" y="538810"/>
            <a:ext cx="5993574" cy="360734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1145753-589C-2047-8415-B0EC2EA26CB9}"/>
              </a:ext>
            </a:extLst>
          </p:cNvPr>
          <p:cNvSpPr txBox="1"/>
          <p:nvPr/>
        </p:nvSpPr>
        <p:spPr>
          <a:xfrm>
            <a:off x="7265116" y="1905666"/>
            <a:ext cx="3366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Voting population 2022 = 269,960</a:t>
            </a:r>
          </a:p>
        </p:txBody>
      </p:sp>
      <p:pic>
        <p:nvPicPr>
          <p:cNvPr id="9" name="Picture 8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627136F9-4C65-2246-8074-BA265BF24EA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92442" y="1077686"/>
            <a:ext cx="7022857" cy="4478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384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  <p:bldP spid="4" grpId="0" animBg="1"/>
      <p:bldP spid="4" grpId="1" animBg="1"/>
      <p:bldP spid="6" grpId="0" animBg="1"/>
      <p:bldP spid="6" grpId="1" animBg="1"/>
      <p:bldP spid="1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FA67CD3-AB4E-4A7A-BEB8-53C445D8C4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726"/>
            <a:ext cx="5614875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7CF545F-9C2E-4446-97CD-AD92990C2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1B2DD00-FA01-9F43-83A4-84A494F002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105" y="802955"/>
            <a:ext cx="4977976" cy="1454051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000000"/>
                </a:solidFill>
              </a:rPr>
              <a:t>Create Residential Buildings</a:t>
            </a:r>
          </a:p>
        </p:txBody>
      </p:sp>
      <p:sp>
        <p:nvSpPr>
          <p:cNvPr id="14" name="Freeform 62">
            <a:extLst>
              <a:ext uri="{FF2B5EF4-FFF2-40B4-BE49-F238E27FC236}">
                <a16:creationId xmlns:a16="http://schemas.microsoft.com/office/drawing/2014/main" id="{339C8D78-A644-462F-B674-F440635E5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8619"/>
            <a:ext cx="5000438" cy="5400962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5000"/>
                  </a:schemeClr>
                </a:gs>
                <a:gs pos="100000">
                  <a:schemeClr val="bg2">
                    <a:lumMod val="8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Graphic 6" descr="City">
            <a:extLst>
              <a:ext uri="{FF2B5EF4-FFF2-40B4-BE49-F238E27FC236}">
                <a16:creationId xmlns:a16="http://schemas.microsoft.com/office/drawing/2014/main" id="{3CC5D263-2A8F-496B-B9A5-4B1AB504A5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0254" y="1629089"/>
            <a:ext cx="3620021" cy="362002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A25D3B-11FA-4A44-9BC1-2C1E0E47CD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2421682"/>
            <a:ext cx="4977578" cy="3639289"/>
          </a:xfrm>
        </p:spPr>
        <p:txBody>
          <a:bodyPr anchor="ctr">
            <a:normAutofit/>
          </a:bodyPr>
          <a:lstStyle/>
          <a:p>
            <a:r>
              <a:rPr lang="en-US" sz="2000">
                <a:solidFill>
                  <a:srgbClr val="000000"/>
                </a:solidFill>
              </a:rPr>
              <a:t>OS Openmap Data Set</a:t>
            </a:r>
          </a:p>
          <a:p>
            <a:pPr lvl="1"/>
            <a:r>
              <a:rPr lang="en-US" sz="2000">
                <a:solidFill>
                  <a:srgbClr val="000000"/>
                </a:solidFill>
              </a:rPr>
              <a:t>Buildings layer</a:t>
            </a:r>
          </a:p>
          <a:p>
            <a:pPr lvl="1"/>
            <a:r>
              <a:rPr lang="en-US" sz="2000">
                <a:solidFill>
                  <a:srgbClr val="000000"/>
                </a:solidFill>
              </a:rPr>
              <a:t>Important buildings layer</a:t>
            </a:r>
          </a:p>
          <a:p>
            <a:pPr lvl="1"/>
            <a:r>
              <a:rPr lang="en-US" sz="2000">
                <a:solidFill>
                  <a:srgbClr val="000000"/>
                </a:solidFill>
              </a:rPr>
              <a:t>Functional sites layer</a:t>
            </a:r>
          </a:p>
        </p:txBody>
      </p:sp>
      <p:pic>
        <p:nvPicPr>
          <p:cNvPr id="8" name="Picture 7" descr="A close up of a map&#10;&#10;Description automatically generated">
            <a:extLst>
              <a:ext uri="{FF2B5EF4-FFF2-40B4-BE49-F238E27FC236}">
                <a16:creationId xmlns:a16="http://schemas.microsoft.com/office/drawing/2014/main" id="{C4B77C27-8135-CA43-86AC-DC91547D2D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" y="0"/>
            <a:ext cx="103422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423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FA67CD3-AB4E-4A7A-BEB8-53C445D8C4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726"/>
            <a:ext cx="5614875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7CF545F-9C2E-4446-97CD-AD92990C2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666A003-B548-F04E-9388-833121F24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105" y="802955"/>
            <a:ext cx="4977976" cy="145405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Create Population Postcode Points</a:t>
            </a:r>
          </a:p>
        </p:txBody>
      </p:sp>
      <p:sp>
        <p:nvSpPr>
          <p:cNvPr id="14" name="Freeform 62">
            <a:extLst>
              <a:ext uri="{FF2B5EF4-FFF2-40B4-BE49-F238E27FC236}">
                <a16:creationId xmlns:a16="http://schemas.microsoft.com/office/drawing/2014/main" id="{339C8D78-A644-462F-B674-F440635E5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8619"/>
            <a:ext cx="5000438" cy="5400962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5000"/>
                  </a:schemeClr>
                </a:gs>
                <a:gs pos="100000">
                  <a:schemeClr val="bg2">
                    <a:lumMod val="8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Graphic 6" descr="Drill Down">
            <a:extLst>
              <a:ext uri="{FF2B5EF4-FFF2-40B4-BE49-F238E27FC236}">
                <a16:creationId xmlns:a16="http://schemas.microsoft.com/office/drawing/2014/main" id="{3F703416-9CD8-4E28-AE0D-EE93BF5AEC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0254" y="1629089"/>
            <a:ext cx="3620021" cy="362002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286AC4-7D0F-434F-B528-E252DF3546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2421682"/>
            <a:ext cx="4977578" cy="3639289"/>
          </a:xfrm>
        </p:spPr>
        <p:txBody>
          <a:bodyPr anchor="ctr">
            <a:normAutofit/>
          </a:bodyPr>
          <a:lstStyle/>
          <a:p>
            <a:r>
              <a:rPr lang="en-US" sz="2000" dirty="0">
                <a:solidFill>
                  <a:srgbClr val="000000"/>
                </a:solidFill>
              </a:rPr>
              <a:t>ONS Postcode Directory</a:t>
            </a:r>
          </a:p>
          <a:p>
            <a:r>
              <a:rPr lang="en-US" sz="2000" dirty="0">
                <a:solidFill>
                  <a:srgbClr val="000000"/>
                </a:solidFill>
              </a:rPr>
              <a:t>ONS Postcode level population data (2011 census)</a:t>
            </a:r>
          </a:p>
        </p:txBody>
      </p:sp>
      <p:pic>
        <p:nvPicPr>
          <p:cNvPr id="5" name="Picture 4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4E9B363D-07F5-7941-AE0E-7E83780AE4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-3726"/>
            <a:ext cx="11558592" cy="6670623"/>
          </a:xfrm>
          <a:prstGeom prst="rect">
            <a:avLst/>
          </a:prstGeom>
        </p:spPr>
      </p:pic>
      <p:sp>
        <p:nvSpPr>
          <p:cNvPr id="4" name="Frame 3">
            <a:extLst>
              <a:ext uri="{FF2B5EF4-FFF2-40B4-BE49-F238E27FC236}">
                <a16:creationId xmlns:a16="http://schemas.microsoft.com/office/drawing/2014/main" id="{E16E31CB-136A-6B42-8B35-D5070956C9CE}"/>
              </a:ext>
            </a:extLst>
          </p:cNvPr>
          <p:cNvSpPr/>
          <p:nvPr/>
        </p:nvSpPr>
        <p:spPr>
          <a:xfrm>
            <a:off x="450254" y="1828800"/>
            <a:ext cx="3027732" cy="1208314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8" name="Picture 7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E3B51E21-22C8-EE4F-8E58-577ED99EE8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06586" y="601026"/>
            <a:ext cx="12192000" cy="5461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299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  <p:bldP spid="4" grpId="0" animBg="1"/>
      <p:bldP spid="4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AA5046-5F20-C94E-96FC-7E1FE3DBE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Creating the final data set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951BCF4-26B4-42D5-B210-424B210C4AE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73928513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A18958CD-358B-344A-8903-8AFA862A53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-12023"/>
            <a:ext cx="9874770" cy="6858000"/>
          </a:xfrm>
          <a:prstGeom prst="rect">
            <a:avLst/>
          </a:prstGeom>
        </p:spPr>
      </p:pic>
      <p:sp>
        <p:nvSpPr>
          <p:cNvPr id="7" name="Frame 6">
            <a:extLst>
              <a:ext uri="{FF2B5EF4-FFF2-40B4-BE49-F238E27FC236}">
                <a16:creationId xmlns:a16="http://schemas.microsoft.com/office/drawing/2014/main" id="{4C1B68CF-BC8B-4D4F-86AC-BEB360345F61}"/>
              </a:ext>
            </a:extLst>
          </p:cNvPr>
          <p:cNvSpPr/>
          <p:nvPr/>
        </p:nvSpPr>
        <p:spPr>
          <a:xfrm>
            <a:off x="4017364" y="12023"/>
            <a:ext cx="4542020" cy="4320134"/>
          </a:xfrm>
          <a:prstGeom prst="frame">
            <a:avLst/>
          </a:prstGeom>
          <a:solidFill>
            <a:schemeClr val="accent1">
              <a:alpha val="3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9" name="Picture 8" descr="A picture containing sky&#10;&#10;Description automatically generated">
            <a:extLst>
              <a:ext uri="{FF2B5EF4-FFF2-40B4-BE49-F238E27FC236}">
                <a16:creationId xmlns:a16="http://schemas.microsoft.com/office/drawing/2014/main" id="{2F6BFBBC-66B2-A545-BBB9-82A4880D907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88192" y="1202703"/>
            <a:ext cx="3224263" cy="1938773"/>
          </a:xfrm>
          <a:prstGeom prst="rect">
            <a:avLst/>
          </a:prstGeom>
        </p:spPr>
      </p:pic>
      <p:pic>
        <p:nvPicPr>
          <p:cNvPr id="12" name="Picture 11" descr="A close up of an umbrella&#10;&#10;Description automatically generated">
            <a:extLst>
              <a:ext uri="{FF2B5EF4-FFF2-40B4-BE49-F238E27FC236}">
                <a16:creationId xmlns:a16="http://schemas.microsoft.com/office/drawing/2014/main" id="{42FEED41-3D3D-B344-BEEA-89CDD6CDBA1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88192" y="1191718"/>
            <a:ext cx="3416158" cy="2080143"/>
          </a:xfrm>
          <a:prstGeom prst="rect">
            <a:avLst/>
          </a:prstGeom>
        </p:spPr>
      </p:pic>
      <p:sp>
        <p:nvSpPr>
          <p:cNvPr id="13" name="Frame 12">
            <a:extLst>
              <a:ext uri="{FF2B5EF4-FFF2-40B4-BE49-F238E27FC236}">
                <a16:creationId xmlns:a16="http://schemas.microsoft.com/office/drawing/2014/main" id="{789359D7-F4A6-A943-B432-41FF44E0733E}"/>
              </a:ext>
            </a:extLst>
          </p:cNvPr>
          <p:cNvSpPr/>
          <p:nvPr/>
        </p:nvSpPr>
        <p:spPr>
          <a:xfrm>
            <a:off x="1334125" y="2248525"/>
            <a:ext cx="6850505" cy="2804425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5" name="Picture 14" descr="A picture containing umbrella, accessory, map&#10;&#10;Description automatically generated">
            <a:extLst>
              <a:ext uri="{FF2B5EF4-FFF2-40B4-BE49-F238E27FC236}">
                <a16:creationId xmlns:a16="http://schemas.microsoft.com/office/drawing/2014/main" id="{109211C1-78A5-BE46-A88E-7FE5B24A470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04957" y="2744059"/>
            <a:ext cx="4152934" cy="1938773"/>
          </a:xfrm>
          <a:prstGeom prst="rect">
            <a:avLst/>
          </a:prstGeom>
        </p:spPr>
      </p:pic>
      <p:sp>
        <p:nvSpPr>
          <p:cNvPr id="16" name="Frame 15">
            <a:extLst>
              <a:ext uri="{FF2B5EF4-FFF2-40B4-BE49-F238E27FC236}">
                <a16:creationId xmlns:a16="http://schemas.microsoft.com/office/drawing/2014/main" id="{3F8F99DA-A049-1046-A43F-8F4B1C5A9EA2}"/>
              </a:ext>
            </a:extLst>
          </p:cNvPr>
          <p:cNvSpPr/>
          <p:nvPr/>
        </p:nvSpPr>
        <p:spPr>
          <a:xfrm>
            <a:off x="1184223" y="4017364"/>
            <a:ext cx="9039069" cy="3207895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5BD12F19-8E58-2444-9A4E-0284B6A5A3E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3400" y="196850"/>
            <a:ext cx="11125200" cy="646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350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9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  <p:bldP spid="7" grpId="0" animBg="1"/>
      <p:bldP spid="7" grpId="1" animBg="1"/>
      <p:bldP spid="13" grpId="0" animBg="1"/>
      <p:bldP spid="13" grpId="2" animBg="1"/>
      <p:bldP spid="1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674E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B557DF-1D5E-6246-867D-E7780A566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Final Stage</a:t>
            </a:r>
          </a:p>
        </p:txBody>
      </p:sp>
      <p:pic>
        <p:nvPicPr>
          <p:cNvPr id="4" name="Picture 3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8018F093-3701-AB44-9592-D6700099D3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0831" y="961812"/>
            <a:ext cx="6163736" cy="4930987"/>
          </a:xfrm>
          <a:prstGeom prst="rect">
            <a:avLst/>
          </a:prstGeom>
        </p:spPr>
      </p:pic>
      <p:sp>
        <p:nvSpPr>
          <p:cNvPr id="5" name="Donut 4">
            <a:extLst>
              <a:ext uri="{FF2B5EF4-FFF2-40B4-BE49-F238E27FC236}">
                <a16:creationId xmlns:a16="http://schemas.microsoft.com/office/drawing/2014/main" id="{366DCE0C-B349-8342-A445-FFA286976BD9}"/>
              </a:ext>
            </a:extLst>
          </p:cNvPr>
          <p:cNvSpPr/>
          <p:nvPr/>
        </p:nvSpPr>
        <p:spPr>
          <a:xfrm>
            <a:off x="6310859" y="2518348"/>
            <a:ext cx="3657600" cy="1933731"/>
          </a:xfrm>
          <a:prstGeom prst="don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36DCEA-EB8F-C04B-9F7A-73A5DDE700D4}"/>
              </a:ext>
            </a:extLst>
          </p:cNvPr>
          <p:cNvSpPr txBox="1"/>
          <p:nvPr/>
        </p:nvSpPr>
        <p:spPr>
          <a:xfrm>
            <a:off x="6818848" y="2698229"/>
            <a:ext cx="2641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Calculate Building Overlap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0A1376-CB6B-2847-95B4-B70600613687}"/>
              </a:ext>
            </a:extLst>
          </p:cNvPr>
          <p:cNvSpPr txBox="1"/>
          <p:nvPr/>
        </p:nvSpPr>
        <p:spPr>
          <a:xfrm>
            <a:off x="6841995" y="3844707"/>
            <a:ext cx="2595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Apply polygon population</a:t>
            </a:r>
          </a:p>
        </p:txBody>
      </p:sp>
      <p:pic>
        <p:nvPicPr>
          <p:cNvPr id="8" name="Picture 7" descr="A close up of a map&#10;&#10;Description automatically generated">
            <a:extLst>
              <a:ext uri="{FF2B5EF4-FFF2-40B4-BE49-F238E27FC236}">
                <a16:creationId xmlns:a16="http://schemas.microsoft.com/office/drawing/2014/main" id="{761A29D9-9BD6-114F-AFD5-35B9251A28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9977" y="961812"/>
            <a:ext cx="8013567" cy="5145074"/>
          </a:xfrm>
          <a:prstGeom prst="rect">
            <a:avLst/>
          </a:prstGeom>
        </p:spPr>
      </p:pic>
      <p:sp>
        <p:nvSpPr>
          <p:cNvPr id="10" name="Frame 9">
            <a:extLst>
              <a:ext uri="{FF2B5EF4-FFF2-40B4-BE49-F238E27FC236}">
                <a16:creationId xmlns:a16="http://schemas.microsoft.com/office/drawing/2014/main" id="{7D5E3651-EC04-FC48-B5BF-2D1566AF198C}"/>
              </a:ext>
            </a:extLst>
          </p:cNvPr>
          <p:cNvSpPr/>
          <p:nvPr/>
        </p:nvSpPr>
        <p:spPr>
          <a:xfrm>
            <a:off x="4016829" y="2698229"/>
            <a:ext cx="2988128" cy="1285942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3" name="Picture 1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B2325FD8-16E1-E34A-BF49-49C0D6B55A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8941" y="1870735"/>
            <a:ext cx="7885793" cy="3193083"/>
          </a:xfrm>
          <a:prstGeom prst="rect">
            <a:avLst/>
          </a:prstGeom>
        </p:spPr>
      </p:pic>
      <p:sp>
        <p:nvSpPr>
          <p:cNvPr id="14" name="Frame 13">
            <a:extLst>
              <a:ext uri="{FF2B5EF4-FFF2-40B4-BE49-F238E27FC236}">
                <a16:creationId xmlns:a16="http://schemas.microsoft.com/office/drawing/2014/main" id="{69507148-6560-6F49-80E8-C3A954DBC453}"/>
              </a:ext>
            </a:extLst>
          </p:cNvPr>
          <p:cNvSpPr/>
          <p:nvPr/>
        </p:nvSpPr>
        <p:spPr>
          <a:xfrm>
            <a:off x="5351059" y="3844707"/>
            <a:ext cx="2988128" cy="1285942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Frame 14">
            <a:extLst>
              <a:ext uri="{FF2B5EF4-FFF2-40B4-BE49-F238E27FC236}">
                <a16:creationId xmlns:a16="http://schemas.microsoft.com/office/drawing/2014/main" id="{1379B3AF-2EB2-9041-8F06-34B3B69E7213}"/>
              </a:ext>
            </a:extLst>
          </p:cNvPr>
          <p:cNvSpPr/>
          <p:nvPr/>
        </p:nvSpPr>
        <p:spPr>
          <a:xfrm>
            <a:off x="8514516" y="2598197"/>
            <a:ext cx="2988128" cy="1285942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7" name="Picture 16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B63DBD9D-AC51-DA48-AD98-5E43AB3DEB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814" y="0"/>
            <a:ext cx="8152790" cy="6858000"/>
          </a:xfrm>
          <a:prstGeom prst="rect">
            <a:avLst/>
          </a:prstGeom>
        </p:spPr>
      </p:pic>
      <p:pic>
        <p:nvPicPr>
          <p:cNvPr id="19" name="Picture 18" descr="A close up of a map&#10;&#10;Description automatically generated">
            <a:extLst>
              <a:ext uri="{FF2B5EF4-FFF2-40B4-BE49-F238E27FC236}">
                <a16:creationId xmlns:a16="http://schemas.microsoft.com/office/drawing/2014/main" id="{7BE10B8A-F1C7-D541-9318-3A901EF174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15627" y="514049"/>
            <a:ext cx="5651500" cy="318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087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9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/>
      <p:bldP spid="10" grpId="0" animBg="1"/>
      <p:bldP spid="10" grpId="2" animBg="1"/>
      <p:bldP spid="14" grpId="0" animBg="1"/>
      <p:bldP spid="14" grpId="2" animBg="1"/>
      <p:bldP spid="15" grpId="1" animBg="1"/>
      <p:bldP spid="15" grpId="2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B19E66B4-2748-9446-B62F-787BB3C140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957" y="-97116"/>
            <a:ext cx="12525497" cy="7575602"/>
          </a:xfrm>
          <a:prstGeom prst="rect">
            <a:avLst/>
          </a:prstGeom>
        </p:spPr>
      </p:pic>
      <p:sp>
        <p:nvSpPr>
          <p:cNvPr id="7" name="Down Arrow 7">
            <a:extLst>
              <a:ext uri="{FF2B5EF4-FFF2-40B4-BE49-F238E27FC236}">
                <a16:creationId xmlns:a16="http://schemas.microsoft.com/office/drawing/2014/main" id="{B547373F-AF2E-4907-B442-9F902B387F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0100" y="-4763"/>
            <a:ext cx="3333749" cy="3338514"/>
          </a:xfrm>
          <a:prstGeom prst="downArrow">
            <a:avLst>
              <a:gd name="adj1" fmla="val 100000"/>
              <a:gd name="adj2" fmla="val 26890"/>
            </a:avLst>
          </a:prstGeom>
          <a:solidFill>
            <a:schemeClr val="tx1">
              <a:lumMod val="85000"/>
              <a:lumOff val="15000"/>
            </a:schemeClr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B57527-31F1-CC4F-8485-B0D579ED90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0501"/>
            <a:ext cx="2886075" cy="2486024"/>
          </a:xfrm>
          <a:noFill/>
        </p:spPr>
        <p:txBody>
          <a:bodyPr anchor="ctr">
            <a:norm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End Result</a:t>
            </a:r>
          </a:p>
        </p:txBody>
      </p:sp>
    </p:spTree>
    <p:extLst>
      <p:ext uri="{BB962C8B-B14F-4D97-AF65-F5344CB8AC3E}">
        <p14:creationId xmlns:p14="http://schemas.microsoft.com/office/powerpoint/2010/main" val="6219490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13BDF-13CC-2445-8982-C42CF23204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0204" y="606564"/>
            <a:ext cx="10451592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Conclusions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11A0E-A428-4ED1-96CB-33D69FD84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0874" y="2043803"/>
            <a:ext cx="10190252" cy="80683"/>
          </a:xfrm>
          <a:prstGeom prst="rect">
            <a:avLst/>
          </a:prstGeom>
          <a:solidFill>
            <a:schemeClr val="tx1">
              <a:lumMod val="50000"/>
              <a:lumOff val="5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TextBox 2">
            <a:extLst>
              <a:ext uri="{FF2B5EF4-FFF2-40B4-BE49-F238E27FC236}">
                <a16:creationId xmlns:a16="http://schemas.microsoft.com/office/drawing/2014/main" id="{E8C0471D-8597-4D81-91E6-B355ABA06A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50070732"/>
              </p:ext>
            </p:extLst>
          </p:nvPr>
        </p:nvGraphicFramePr>
        <p:xfrm>
          <a:off x="1000874" y="2385390"/>
          <a:ext cx="10190252" cy="36178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72E39991-E8CC-5841-A403-997A249D28BC}"/>
              </a:ext>
            </a:extLst>
          </p:cNvPr>
          <p:cNvSpPr txBox="1"/>
          <p:nvPr/>
        </p:nvSpPr>
        <p:spPr>
          <a:xfrm>
            <a:off x="2405437" y="5818569"/>
            <a:ext cx="7381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hlinkClick r:id="rId7"/>
              </a:rPr>
              <a:t>https://github.com/nautoguide/presentations/tree/master/FOSS4G-UK-2019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1971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8CF59CB-2ED7-4B11-9E13-E43AC551FAC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>
                                            <p:graphicEl>
                                              <a:dgm id="{F8CF59CB-2ED7-4B11-9E13-E43AC551FAC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F85B570-D6A7-4F5C-A81D-2450C7AB25F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>
                                            <p:graphicEl>
                                              <a:dgm id="{EF85B570-D6A7-4F5C-A81D-2450C7AB25F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F0FED0F-D0B5-4EB4-977A-060F228F630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5">
                                            <p:graphicEl>
                                              <a:dgm id="{2F0FED0F-D0B5-4EB4-977A-060F228F630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0698CAB-00CE-4D27-8004-E4D64F17836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5">
                                            <p:graphicEl>
                                              <a:dgm id="{80698CAB-00CE-4D27-8004-E4D64F17836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B965A5A-9529-4265-97B8-7A090413E92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5">
                                            <p:graphicEl>
                                              <a:dgm id="{DB965A5A-9529-4265-97B8-7A090413E92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9B72324F-4BA7-4727-9F67-1BA40079C8D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5">
                                            <p:graphicEl>
                                              <a:dgm id="{9B72324F-4BA7-4727-9F67-1BA40079C8D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DC31585-7891-47CB-BA93-973B0CA16EE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5">
                                            <p:graphicEl>
                                              <a:dgm id="{CDC31585-7891-47CB-BA93-973B0CA16EE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11AE01B-CDD2-4E87-B765-FA6BCEFB3C5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5">
                                            <p:graphicEl>
                                              <a:dgm id="{F11AE01B-CDD2-4E87-B765-FA6BCEFB3C5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C46DE0B-F337-4F65-AE41-537CAA8139A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5">
                                            <p:graphicEl>
                                              <a:dgm id="{8C46DE0B-F337-4F65-AE41-537CAA8139A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83B7516-01C9-43EA-A0A3-4187D0B6D23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5">
                                            <p:graphicEl>
                                              <a:dgm id="{C83B7516-01C9-43EA-A0A3-4187D0B6D23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841003B-2FC7-4A8A-9E8F-F922E31E067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5">
                                            <p:graphicEl>
                                              <a:dgm id="{B841003B-2FC7-4A8A-9E8F-F922E31E067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17A5DBA-9871-4ED5-B699-AC033021D5C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5">
                                            <p:graphicEl>
                                              <a:dgm id="{317A5DBA-9871-4ED5-B699-AC033021D5C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 uiExpand="1">
        <p:bldSub>
          <a:bldDgm bld="one"/>
        </p:bldSub>
      </p:bldGraphic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F3F41-3ABE-4241-A527-957E40465D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6628" y="1783959"/>
            <a:ext cx="4645250" cy="28891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dirty="0"/>
              <a:t>Elections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C52A39-5126-154A-B302-65A8C894BF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35" r="-2" b="4405"/>
          <a:stretch/>
        </p:blipFill>
        <p:spPr>
          <a:xfrm>
            <a:off x="20" y="10"/>
            <a:ext cx="6024134" cy="685799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7" name="Graphic 6" descr="Map with pin">
            <a:hlinkClick r:id="rId4"/>
            <a:extLst>
              <a:ext uri="{FF2B5EF4-FFF2-40B4-BE49-F238E27FC236}">
                <a16:creationId xmlns:a16="http://schemas.microsoft.com/office/drawing/2014/main" id="{68A1C85F-60CD-C943-A16A-905BAE3698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310191" y="5387008"/>
            <a:ext cx="914400" cy="914400"/>
          </a:xfrm>
          <a:prstGeom prst="rect">
            <a:avLst/>
          </a:prstGeom>
        </p:spPr>
      </p:pic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2DA0C1E8-2552-0241-A692-41EE02E30C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76400" y="914400"/>
            <a:ext cx="8839200" cy="5029200"/>
          </a:xfrm>
          <a:prstGeom prst="rect">
            <a:avLst/>
          </a:prstGeo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B8795231-7FF4-BE44-AD5D-F3FEA65348D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66900" y="2139950"/>
            <a:ext cx="8458200" cy="2578100"/>
          </a:xfrm>
          <a:prstGeom prst="rect">
            <a:avLst/>
          </a:prstGeom>
        </p:spPr>
      </p:pic>
      <p:sp>
        <p:nvSpPr>
          <p:cNvPr id="11" name="Frame 10">
            <a:extLst>
              <a:ext uri="{FF2B5EF4-FFF2-40B4-BE49-F238E27FC236}">
                <a16:creationId xmlns:a16="http://schemas.microsoft.com/office/drawing/2014/main" id="{EFD34815-438D-9D46-8A00-3DA03909E2D1}"/>
              </a:ext>
            </a:extLst>
          </p:cNvPr>
          <p:cNvSpPr/>
          <p:nvPr/>
        </p:nvSpPr>
        <p:spPr>
          <a:xfrm>
            <a:off x="2083633" y="2139950"/>
            <a:ext cx="4089149" cy="64822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3EFD301-53D2-6141-A7DD-EAC0954A24F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32000" y="2819400"/>
            <a:ext cx="8128000" cy="1219200"/>
          </a:xfrm>
          <a:prstGeom prst="rect">
            <a:avLst/>
          </a:prstGeom>
        </p:spPr>
      </p:pic>
      <p:sp>
        <p:nvSpPr>
          <p:cNvPr id="14" name="Frame 13">
            <a:extLst>
              <a:ext uri="{FF2B5EF4-FFF2-40B4-BE49-F238E27FC236}">
                <a16:creationId xmlns:a16="http://schemas.microsoft.com/office/drawing/2014/main" id="{DD11DACA-FADB-C044-B33F-D10858E3A438}"/>
              </a:ext>
            </a:extLst>
          </p:cNvPr>
          <p:cNvSpPr/>
          <p:nvPr/>
        </p:nvSpPr>
        <p:spPr>
          <a:xfrm>
            <a:off x="7540052" y="3252866"/>
            <a:ext cx="1154243" cy="569626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53963D7-D66A-2F47-8945-790F894B20B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9231" y="931000"/>
            <a:ext cx="11709846" cy="4643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6313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2">
            <a:extLst>
              <a:ext uri="{FF2B5EF4-FFF2-40B4-BE49-F238E27FC236}">
                <a16:creationId xmlns:a16="http://schemas.microsoft.com/office/drawing/2014/main" id="{5B32A67F-3598-4A13-8552-DA884FFCCE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21AF0D-86B1-8D47-8015-FDA6D654ED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919" y="2230612"/>
            <a:ext cx="4573475" cy="2076333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n-US" sz="4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Problem</a:t>
            </a:r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– How can I derive building level population data at a local authority level… for free?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BCC55ACC-A2F6-403C-A3A4-D59B3734D4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57312" y="381000"/>
            <a:ext cx="6334689" cy="6477000"/>
          </a:xfrm>
          <a:custGeom>
            <a:avLst/>
            <a:gdLst>
              <a:gd name="connsiteX0" fmla="*/ 3561588 w 6334689"/>
              <a:gd name="connsiteY0" fmla="*/ 0 h 6477000"/>
              <a:gd name="connsiteX1" fmla="*/ 6309883 w 6334689"/>
              <a:gd name="connsiteY1" fmla="*/ 1296087 h 6477000"/>
              <a:gd name="connsiteX2" fmla="*/ 6334689 w 6334689"/>
              <a:gd name="connsiteY2" fmla="*/ 1329261 h 6477000"/>
              <a:gd name="connsiteX3" fmla="*/ 6334689 w 6334689"/>
              <a:gd name="connsiteY3" fmla="*/ 5793916 h 6477000"/>
              <a:gd name="connsiteX4" fmla="*/ 6309883 w 6334689"/>
              <a:gd name="connsiteY4" fmla="*/ 5827089 h 6477000"/>
              <a:gd name="connsiteX5" fmla="*/ 5760467 w 6334689"/>
              <a:gd name="connsiteY5" fmla="*/ 6363539 h 6477000"/>
              <a:gd name="connsiteX6" fmla="*/ 5607796 w 6334689"/>
              <a:gd name="connsiteY6" fmla="*/ 6477000 h 6477000"/>
              <a:gd name="connsiteX7" fmla="*/ 1519571 w 6334689"/>
              <a:gd name="connsiteY7" fmla="*/ 6477000 h 6477000"/>
              <a:gd name="connsiteX8" fmla="*/ 1296088 w 6334689"/>
              <a:gd name="connsiteY8" fmla="*/ 6309883 h 6477000"/>
              <a:gd name="connsiteX9" fmla="*/ 0 w 6334689"/>
              <a:gd name="connsiteY9" fmla="*/ 3561588 h 6477000"/>
              <a:gd name="connsiteX10" fmla="*/ 3561588 w 6334689"/>
              <a:gd name="connsiteY10" fmla="*/ 0 h 647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334689" h="6477000">
                <a:moveTo>
                  <a:pt x="3561588" y="0"/>
                </a:moveTo>
                <a:cubicBezTo>
                  <a:pt x="4668032" y="0"/>
                  <a:pt x="5656635" y="504534"/>
                  <a:pt x="6309883" y="1296087"/>
                </a:cubicBezTo>
                <a:lnTo>
                  <a:pt x="6334689" y="1329261"/>
                </a:lnTo>
                <a:lnTo>
                  <a:pt x="6334689" y="5793916"/>
                </a:lnTo>
                <a:lnTo>
                  <a:pt x="6309883" y="5827089"/>
                </a:lnTo>
                <a:cubicBezTo>
                  <a:pt x="6146571" y="6024977"/>
                  <a:pt x="5962299" y="6204927"/>
                  <a:pt x="5760467" y="6363539"/>
                </a:cubicBezTo>
                <a:lnTo>
                  <a:pt x="5607796" y="6477000"/>
                </a:lnTo>
                <a:lnTo>
                  <a:pt x="1519571" y="6477000"/>
                </a:lnTo>
                <a:lnTo>
                  <a:pt x="1296088" y="6309883"/>
                </a:lnTo>
                <a:cubicBezTo>
                  <a:pt x="504535" y="5656635"/>
                  <a:pt x="0" y="4668032"/>
                  <a:pt x="0" y="3561588"/>
                </a:cubicBezTo>
                <a:cubicBezTo>
                  <a:pt x="0" y="1594577"/>
                  <a:pt x="1594577" y="0"/>
                  <a:pt x="3561588" y="0"/>
                </a:cubicBez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598EBA13-C937-430B-9523-439FE21096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21086" y="544777"/>
            <a:ext cx="6170914" cy="6313225"/>
          </a:xfrm>
          <a:custGeom>
            <a:avLst/>
            <a:gdLst>
              <a:gd name="connsiteX0" fmla="*/ 3397813 w 6170914"/>
              <a:gd name="connsiteY0" fmla="*/ 0 h 6313225"/>
              <a:gd name="connsiteX1" fmla="*/ 6019731 w 6170914"/>
              <a:gd name="connsiteY1" fmla="*/ 1236489 h 6313225"/>
              <a:gd name="connsiteX2" fmla="*/ 6170914 w 6170914"/>
              <a:gd name="connsiteY2" fmla="*/ 1438663 h 6313225"/>
              <a:gd name="connsiteX3" fmla="*/ 6170914 w 6170914"/>
              <a:gd name="connsiteY3" fmla="*/ 5356963 h 6313225"/>
              <a:gd name="connsiteX4" fmla="*/ 6019731 w 6170914"/>
              <a:gd name="connsiteY4" fmla="*/ 5559138 h 6313225"/>
              <a:gd name="connsiteX5" fmla="*/ 5194591 w 6170914"/>
              <a:gd name="connsiteY5" fmla="*/ 6282226 h 6313225"/>
              <a:gd name="connsiteX6" fmla="*/ 5141791 w 6170914"/>
              <a:gd name="connsiteY6" fmla="*/ 6313225 h 6313225"/>
              <a:gd name="connsiteX7" fmla="*/ 1659199 w 6170914"/>
              <a:gd name="connsiteY7" fmla="*/ 6313225 h 6313225"/>
              <a:gd name="connsiteX8" fmla="*/ 1498064 w 6170914"/>
              <a:gd name="connsiteY8" fmla="*/ 6215333 h 6313225"/>
              <a:gd name="connsiteX9" fmla="*/ 0 w 6170914"/>
              <a:gd name="connsiteY9" fmla="*/ 3397813 h 6313225"/>
              <a:gd name="connsiteX10" fmla="*/ 3397813 w 6170914"/>
              <a:gd name="connsiteY10" fmla="*/ 0 h 6313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170914" h="6313225">
                <a:moveTo>
                  <a:pt x="3397813" y="0"/>
                </a:moveTo>
                <a:cubicBezTo>
                  <a:pt x="4453378" y="0"/>
                  <a:pt x="5396522" y="481334"/>
                  <a:pt x="6019731" y="1236489"/>
                </a:cubicBezTo>
                <a:lnTo>
                  <a:pt x="6170914" y="1438663"/>
                </a:lnTo>
                <a:lnTo>
                  <a:pt x="6170914" y="5356963"/>
                </a:lnTo>
                <a:lnTo>
                  <a:pt x="6019731" y="5559138"/>
                </a:lnTo>
                <a:cubicBezTo>
                  <a:pt x="5786028" y="5842321"/>
                  <a:pt x="5507333" y="6086998"/>
                  <a:pt x="5194591" y="6282226"/>
                </a:cubicBezTo>
                <a:lnTo>
                  <a:pt x="5141791" y="6313225"/>
                </a:lnTo>
                <a:lnTo>
                  <a:pt x="1659199" y="6313225"/>
                </a:lnTo>
                <a:lnTo>
                  <a:pt x="1498064" y="6215333"/>
                </a:lnTo>
                <a:cubicBezTo>
                  <a:pt x="594240" y="5604721"/>
                  <a:pt x="0" y="4570663"/>
                  <a:pt x="0" y="3397813"/>
                </a:cubicBezTo>
                <a:cubicBezTo>
                  <a:pt x="0" y="1521253"/>
                  <a:pt x="1521253" y="0"/>
                  <a:pt x="339781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Graphic 5" descr="Slippery">
            <a:extLst>
              <a:ext uri="{FF2B5EF4-FFF2-40B4-BE49-F238E27FC236}">
                <a16:creationId xmlns:a16="http://schemas.microsoft.com/office/drawing/2014/main" id="{C57BEF0E-568E-446C-A099-2A12DEDA6C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10424" y="1845770"/>
            <a:ext cx="4333875" cy="433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2996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2285737-90EE-47DC-AC80-8AE156B11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1"/>
            <a:ext cx="4403709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57BDC17-F1B3-455F-BBF1-680AA1F25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5292" y="0"/>
            <a:ext cx="2436813" cy="6858001"/>
            <a:chOff x="1320800" y="0"/>
            <a:chExt cx="2436813" cy="6858001"/>
          </a:xfrm>
        </p:grpSpPr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64E2FA9A-FEF7-4501-B0EB-5E45EDD21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BC38192B-B4CB-47D4-A3B1-10010247F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96330E33-E171-4B0F-82B5-AF7230399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332B1723-69BF-42D7-B757-0FA059E15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F115D62D-1E96-48D1-A78D-D370A0BFB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91C2876A-169D-4822-A766-C00578C88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4C587A1-2933-0846-B90E-E43E70EB4F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020" y="685800"/>
            <a:ext cx="2780271" cy="5105400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What Data is Available?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74DBF33-D744-4F5F-8668-5D8FDC43D7B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76830202"/>
              </p:ext>
            </p:extLst>
          </p:nvPr>
        </p:nvGraphicFramePr>
        <p:xfrm>
          <a:off x="5010150" y="685800"/>
          <a:ext cx="6492875" cy="5105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1179876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E07672-26A2-E241-ACBE-ACD935DB3A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Add voter population projection to Local Authority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28DB98-6E21-5142-A97F-A94627DABC80}"/>
              </a:ext>
            </a:extLst>
          </p:cNvPr>
          <p:cNvSpPr txBox="1"/>
          <p:nvPr/>
        </p:nvSpPr>
        <p:spPr>
          <a:xfrm>
            <a:off x="5221680" y="576755"/>
            <a:ext cx="39386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Process in Overview</a:t>
            </a:r>
          </a:p>
        </p:txBody>
      </p:sp>
      <p:pic>
        <p:nvPicPr>
          <p:cNvPr id="11" name="Picture 10" descr="A close up of a map&#10;&#10;Description automatically generated">
            <a:extLst>
              <a:ext uri="{FF2B5EF4-FFF2-40B4-BE49-F238E27FC236}">
                <a16:creationId xmlns:a16="http://schemas.microsoft.com/office/drawing/2014/main" id="{EA65FAA0-4038-2545-B2C0-4E8528866F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9993" y="1653612"/>
            <a:ext cx="8302766" cy="499717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459631-EDDE-1B40-B042-6F10A138B3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1400" y="2291519"/>
            <a:ext cx="6721920" cy="335202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6655833-DEBB-6043-B8BE-A48C0479958C}"/>
              </a:ext>
            </a:extLst>
          </p:cNvPr>
          <p:cNvSpPr txBox="1"/>
          <p:nvPr/>
        </p:nvSpPr>
        <p:spPr>
          <a:xfrm>
            <a:off x="6507935" y="3967534"/>
            <a:ext cx="3366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Voting population 2022 = 269,960</a:t>
            </a:r>
          </a:p>
        </p:txBody>
      </p:sp>
      <p:sp>
        <p:nvSpPr>
          <p:cNvPr id="3" name="Frame 2">
            <a:extLst>
              <a:ext uri="{FF2B5EF4-FFF2-40B4-BE49-F238E27FC236}">
                <a16:creationId xmlns:a16="http://schemas.microsoft.com/office/drawing/2014/main" id="{AE607A03-C7C1-EA44-8D54-A252C4C51E70}"/>
              </a:ext>
            </a:extLst>
          </p:cNvPr>
          <p:cNvSpPr/>
          <p:nvPr/>
        </p:nvSpPr>
        <p:spPr>
          <a:xfrm>
            <a:off x="10134600" y="1653612"/>
            <a:ext cx="1600200" cy="4709088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F23A44B-C77A-1542-B24B-55E2A99BD671}"/>
              </a:ext>
            </a:extLst>
          </p:cNvPr>
          <p:cNvCxnSpPr/>
          <p:nvPr/>
        </p:nvCxnSpPr>
        <p:spPr>
          <a:xfrm>
            <a:off x="4743450" y="4514850"/>
            <a:ext cx="62293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25EC6E0-A2CF-3A4F-A022-F59D651FB9E5}"/>
              </a:ext>
            </a:extLst>
          </p:cNvPr>
          <p:cNvCxnSpPr/>
          <p:nvPr/>
        </p:nvCxnSpPr>
        <p:spPr>
          <a:xfrm>
            <a:off x="4743450" y="4783638"/>
            <a:ext cx="62293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4ADDF4C-B132-7342-A7A2-DD4B72CFBD48}"/>
              </a:ext>
            </a:extLst>
          </p:cNvPr>
          <p:cNvCxnSpPr/>
          <p:nvPr/>
        </p:nvCxnSpPr>
        <p:spPr>
          <a:xfrm>
            <a:off x="4743450" y="5295900"/>
            <a:ext cx="62293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rame 6">
            <a:extLst>
              <a:ext uri="{FF2B5EF4-FFF2-40B4-BE49-F238E27FC236}">
                <a16:creationId xmlns:a16="http://schemas.microsoft.com/office/drawing/2014/main" id="{CDA0EE5C-9577-2941-90A9-3277B19F1B4F}"/>
              </a:ext>
            </a:extLst>
          </p:cNvPr>
          <p:cNvSpPr/>
          <p:nvPr/>
        </p:nvSpPr>
        <p:spPr>
          <a:xfrm>
            <a:off x="4152900" y="4991100"/>
            <a:ext cx="7799859" cy="104775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1510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3" grpId="0" animBg="1"/>
      <p:bldP spid="3" grpId="1" animBg="1"/>
      <p:bldP spid="7" grpId="0" animBg="1"/>
      <p:bldP spid="7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07672-26A2-E241-ACBE-ACD935DB3A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Create Postcode </a:t>
            </a:r>
            <a:r>
              <a:rPr lang="en-US" sz="26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Voronois</a:t>
            </a:r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and Project to Future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28DB98-6E21-5142-A97F-A94627DABC80}"/>
              </a:ext>
            </a:extLst>
          </p:cNvPr>
          <p:cNvSpPr txBox="1"/>
          <p:nvPr/>
        </p:nvSpPr>
        <p:spPr>
          <a:xfrm>
            <a:off x="3695701" y="655983"/>
            <a:ext cx="89244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Create 2011 Population Postcode Areas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3E55C27-5F88-5443-B8F2-D274F26285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4382" y="1674648"/>
            <a:ext cx="7517538" cy="4527369"/>
          </a:xfrm>
          <a:prstGeom prst="rect">
            <a:avLst/>
          </a:prstGeom>
        </p:spPr>
      </p:pic>
      <p:pic>
        <p:nvPicPr>
          <p:cNvPr id="19" name="Picture 18" descr="A close up of a map&#10;&#10;Description automatically generated">
            <a:extLst>
              <a:ext uri="{FF2B5EF4-FFF2-40B4-BE49-F238E27FC236}">
                <a16:creationId xmlns:a16="http://schemas.microsoft.com/office/drawing/2014/main" id="{931628A2-5911-9A46-BCAE-70F38F3031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4382" y="1698297"/>
            <a:ext cx="8109089" cy="4876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909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07672-26A2-E241-ACBE-ACD935DB3A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Share to buildings and create centroids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28DB98-6E21-5142-A97F-A94627DABC80}"/>
              </a:ext>
            </a:extLst>
          </p:cNvPr>
          <p:cNvSpPr txBox="1"/>
          <p:nvPr/>
        </p:nvSpPr>
        <p:spPr>
          <a:xfrm>
            <a:off x="3671913" y="337320"/>
            <a:ext cx="67190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Create projected population points</a:t>
            </a:r>
          </a:p>
        </p:txBody>
      </p:sp>
      <p:pic>
        <p:nvPicPr>
          <p:cNvPr id="17" name="Picture 16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5A166DF1-60FC-8C4A-AFF6-5F1E405CFF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1913" y="1302314"/>
            <a:ext cx="8038000" cy="5263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7416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07672-26A2-E241-ACBE-ACD935DB3A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Process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28DB98-6E21-5142-A97F-A94627DABC80}"/>
              </a:ext>
            </a:extLst>
          </p:cNvPr>
          <p:cNvSpPr txBox="1"/>
          <p:nvPr/>
        </p:nvSpPr>
        <p:spPr>
          <a:xfrm>
            <a:off x="5178287" y="655983"/>
            <a:ext cx="36992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Resultant point set</a:t>
            </a:r>
          </a:p>
        </p:txBody>
      </p:sp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4884D2EA-E566-5347-8019-B7F1B1A2C2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4733" y="1542835"/>
            <a:ext cx="7707187" cy="4837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5759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66B332A4-D438-4773-A77F-5ED49A448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53768" y="0"/>
            <a:ext cx="8284464" cy="6858000"/>
          </a:xfrm>
          <a:custGeom>
            <a:avLst/>
            <a:gdLst>
              <a:gd name="connsiteX0" fmla="*/ 1818109 w 8284464"/>
              <a:gd name="connsiteY0" fmla="*/ 0 h 6858000"/>
              <a:gd name="connsiteX1" fmla="*/ 6466355 w 8284464"/>
              <a:gd name="connsiteY1" fmla="*/ 0 h 6858000"/>
              <a:gd name="connsiteX2" fmla="*/ 6620596 w 8284464"/>
              <a:gd name="connsiteY2" fmla="*/ 109683 h 6858000"/>
              <a:gd name="connsiteX3" fmla="*/ 8284464 w 8284464"/>
              <a:gd name="connsiteY3" fmla="*/ 3429000 h 6858000"/>
              <a:gd name="connsiteX4" fmla="*/ 6620596 w 8284464"/>
              <a:gd name="connsiteY4" fmla="*/ 6748318 h 6858000"/>
              <a:gd name="connsiteX5" fmla="*/ 6466355 w 8284464"/>
              <a:gd name="connsiteY5" fmla="*/ 6858000 h 6858000"/>
              <a:gd name="connsiteX6" fmla="*/ 1818109 w 8284464"/>
              <a:gd name="connsiteY6" fmla="*/ 6858000 h 6858000"/>
              <a:gd name="connsiteX7" fmla="*/ 1663869 w 8284464"/>
              <a:gd name="connsiteY7" fmla="*/ 6748318 h 6858000"/>
              <a:gd name="connsiteX8" fmla="*/ 0 w 8284464"/>
              <a:gd name="connsiteY8" fmla="*/ 3429000 h 6858000"/>
              <a:gd name="connsiteX9" fmla="*/ 1663869 w 8284464"/>
              <a:gd name="connsiteY9" fmla="*/ 10968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84464" h="6858000">
                <a:moveTo>
                  <a:pt x="1818109" y="0"/>
                </a:moveTo>
                <a:lnTo>
                  <a:pt x="6466355" y="0"/>
                </a:lnTo>
                <a:lnTo>
                  <a:pt x="6620596" y="109683"/>
                </a:lnTo>
                <a:cubicBezTo>
                  <a:pt x="7630666" y="865069"/>
                  <a:pt x="8284464" y="2070683"/>
                  <a:pt x="8284464" y="3429000"/>
                </a:cubicBezTo>
                <a:cubicBezTo>
                  <a:pt x="8284464" y="4787317"/>
                  <a:pt x="7630666" y="5992931"/>
                  <a:pt x="6620596" y="6748318"/>
                </a:cubicBezTo>
                <a:lnTo>
                  <a:pt x="6466355" y="6858000"/>
                </a:lnTo>
                <a:lnTo>
                  <a:pt x="1818109" y="6858000"/>
                </a:lnTo>
                <a:lnTo>
                  <a:pt x="1663869" y="6748318"/>
                </a:lnTo>
                <a:cubicBezTo>
                  <a:pt x="653798" y="5992931"/>
                  <a:pt x="0" y="4787317"/>
                  <a:pt x="0" y="3429000"/>
                </a:cubicBezTo>
                <a:cubicBezTo>
                  <a:pt x="0" y="2070683"/>
                  <a:pt x="653798" y="865069"/>
                  <a:pt x="1663869" y="10968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DF9AD32D-FF05-44F4-BD4D-9CEE89B71E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18360" y="0"/>
            <a:ext cx="7955280" cy="6858000"/>
          </a:xfrm>
          <a:custGeom>
            <a:avLst/>
            <a:gdLst>
              <a:gd name="connsiteX0" fmla="*/ 1962423 w 7955280"/>
              <a:gd name="connsiteY0" fmla="*/ 0 h 6858000"/>
              <a:gd name="connsiteX1" fmla="*/ 5992858 w 7955280"/>
              <a:gd name="connsiteY1" fmla="*/ 0 h 6858000"/>
              <a:gd name="connsiteX2" fmla="*/ 6040191 w 7955280"/>
              <a:gd name="connsiteY2" fmla="*/ 27216 h 6858000"/>
              <a:gd name="connsiteX3" fmla="*/ 7955280 w 7955280"/>
              <a:gd name="connsiteY3" fmla="*/ 3429000 h 6858000"/>
              <a:gd name="connsiteX4" fmla="*/ 6040191 w 7955280"/>
              <a:gd name="connsiteY4" fmla="*/ 6830784 h 6858000"/>
              <a:gd name="connsiteX5" fmla="*/ 5992858 w 7955280"/>
              <a:gd name="connsiteY5" fmla="*/ 6858000 h 6858000"/>
              <a:gd name="connsiteX6" fmla="*/ 1962423 w 7955280"/>
              <a:gd name="connsiteY6" fmla="*/ 6858000 h 6858000"/>
              <a:gd name="connsiteX7" fmla="*/ 1915089 w 7955280"/>
              <a:gd name="connsiteY7" fmla="*/ 6830784 h 6858000"/>
              <a:gd name="connsiteX8" fmla="*/ 0 w 7955280"/>
              <a:gd name="connsiteY8" fmla="*/ 3429000 h 6858000"/>
              <a:gd name="connsiteX9" fmla="*/ 1915089 w 7955280"/>
              <a:gd name="connsiteY9" fmla="*/ 2721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955280" h="6858000">
                <a:moveTo>
                  <a:pt x="1962423" y="0"/>
                </a:moveTo>
                <a:lnTo>
                  <a:pt x="5992858" y="0"/>
                </a:lnTo>
                <a:lnTo>
                  <a:pt x="6040191" y="27216"/>
                </a:lnTo>
                <a:cubicBezTo>
                  <a:pt x="7188332" y="724844"/>
                  <a:pt x="7955280" y="1987357"/>
                  <a:pt x="7955280" y="3429000"/>
                </a:cubicBezTo>
                <a:cubicBezTo>
                  <a:pt x="7955280" y="4870644"/>
                  <a:pt x="7188332" y="6133157"/>
                  <a:pt x="6040191" y="6830784"/>
                </a:cubicBezTo>
                <a:lnTo>
                  <a:pt x="5992858" y="6858000"/>
                </a:lnTo>
                <a:lnTo>
                  <a:pt x="1962423" y="6858000"/>
                </a:lnTo>
                <a:lnTo>
                  <a:pt x="1915089" y="6830784"/>
                </a:lnTo>
                <a:cubicBezTo>
                  <a:pt x="766948" y="6133157"/>
                  <a:pt x="0" y="4870644"/>
                  <a:pt x="0" y="3429000"/>
                </a:cubicBezTo>
                <a:cubicBezTo>
                  <a:pt x="0" y="1987357"/>
                  <a:pt x="766948" y="724844"/>
                  <a:pt x="1915089" y="2721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2347F4-0E3E-A340-BD8C-AC0365208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5631" y="1441938"/>
            <a:ext cx="7080738" cy="39741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4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All this using open source software and open data?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C01EB6-BD2D-5443-94AB-EE63378156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2590" y="1825589"/>
            <a:ext cx="6913779" cy="3286179"/>
          </a:xfrm>
          <a:prstGeom prst="rect">
            <a:avLst/>
          </a:prstGeom>
        </p:spPr>
      </p:pic>
      <p:pic>
        <p:nvPicPr>
          <p:cNvPr id="6" name="Picture 5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80AABF1C-8520-EE46-8933-484DD74206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9173" y="0"/>
            <a:ext cx="97336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8755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1174</TotalTime>
  <Words>291</Words>
  <Application>Microsoft Macintosh PowerPoint</Application>
  <PresentationFormat>Widescreen</PresentationFormat>
  <Paragraphs>62</Paragraphs>
  <Slides>16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 Theme</vt:lpstr>
      <vt:lpstr>Projecting Future Population Counts  - For Free!   Dave Barter  @citizenfishy</vt:lpstr>
      <vt:lpstr>Elections</vt:lpstr>
      <vt:lpstr>Problem – How can I derive building level population data at a local authority level… for free?</vt:lpstr>
      <vt:lpstr>What Data is Available?</vt:lpstr>
      <vt:lpstr>Add voter population projection to Local Authority</vt:lpstr>
      <vt:lpstr>Create Postcode Voronois and Project to Future</vt:lpstr>
      <vt:lpstr>Share to buildings and create centroids</vt:lpstr>
      <vt:lpstr>Process</vt:lpstr>
      <vt:lpstr>All this using open source software and open data?</vt:lpstr>
      <vt:lpstr>Add Projection to Local Authority</vt:lpstr>
      <vt:lpstr>Create Residential Buildings</vt:lpstr>
      <vt:lpstr>Create Population Postcode Points</vt:lpstr>
      <vt:lpstr>Creating the final data set</vt:lpstr>
      <vt:lpstr>Final Stage</vt:lpstr>
      <vt:lpstr>End Result</vt:lpstr>
      <vt:lpstr>Conclusions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Projecting Future Population Counts  - For Free!   Dave Barter  @citizenfishy</dc:title>
  <dc:creator>Dave Barter</dc:creator>
  <cp:lastModifiedBy>Dave Barter</cp:lastModifiedBy>
  <cp:revision>14</cp:revision>
  <dcterms:created xsi:type="dcterms:W3CDTF">2019-09-19T13:21:19Z</dcterms:created>
  <dcterms:modified xsi:type="dcterms:W3CDTF">2019-09-20T09:25:59Z</dcterms:modified>
</cp:coreProperties>
</file>